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84" r:id="rId4"/>
    <p:sldId id="285" r:id="rId5"/>
    <p:sldId id="258" r:id="rId6"/>
    <p:sldId id="265" r:id="rId7"/>
    <p:sldId id="277" r:id="rId8"/>
    <p:sldId id="266" r:id="rId9"/>
    <p:sldId id="274" r:id="rId10"/>
    <p:sldId id="267" r:id="rId11"/>
    <p:sldId id="270" r:id="rId12"/>
    <p:sldId id="272" r:id="rId13"/>
    <p:sldId id="279" r:id="rId14"/>
    <p:sldId id="273" r:id="rId15"/>
    <p:sldId id="275"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2" autoAdjust="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11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lvl="0"/>
            <a:endParaRPr lang="en-US" dirty="0" smtClean="0"/>
          </a:p>
        </p:txBody>
      </p:sp>
    </p:spTree>
    <p:extLst>
      <p:ext uri="{BB962C8B-B14F-4D97-AF65-F5344CB8AC3E}">
        <p14:creationId xmlns:p14="http://schemas.microsoft.com/office/powerpoint/2010/main" val="14930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a:xfrm>
            <a:off x="914400" y="3257550"/>
            <a:ext cx="7315200" cy="3086100"/>
          </a:xfrm>
          <a:prstGeom prst="rect">
            <a:avLst/>
          </a:prstGeom>
        </p:spPr>
        <p:txBody>
          <a:bodyPr/>
          <a:lstStyle/>
          <a:p>
            <a:endParaRPr lang="en-US" dirty="0"/>
          </a:p>
        </p:txBody>
      </p:sp>
    </p:spTree>
    <p:extLst>
      <p:ext uri="{BB962C8B-B14F-4D97-AF65-F5344CB8AC3E}">
        <p14:creationId xmlns:p14="http://schemas.microsoft.com/office/powerpoint/2010/main" val="299440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a:xfrm>
            <a:off x="914400" y="3257550"/>
            <a:ext cx="7315200" cy="3086100"/>
          </a:xfrm>
          <a:prstGeom prst="rect">
            <a:avLst/>
          </a:prstGeom>
        </p:spPr>
        <p:txBody>
          <a:bodyPr/>
          <a:lstStyle/>
          <a:p>
            <a:pPr lvl="0"/>
            <a:r>
              <a:rPr lang="en-US" dirty="0" smtClean="0"/>
              <a:t>There</a:t>
            </a:r>
            <a:r>
              <a:rPr lang="en-US" baseline="0" dirty="0" smtClean="0"/>
              <a:t> are approximately 2 million infants and toddlers in California…..</a:t>
            </a:r>
            <a:endParaRPr lang="en-US" dirty="0"/>
          </a:p>
        </p:txBody>
      </p:sp>
    </p:spTree>
    <p:extLst>
      <p:ext uri="{BB962C8B-B14F-4D97-AF65-F5344CB8AC3E}">
        <p14:creationId xmlns:p14="http://schemas.microsoft.com/office/powerpoint/2010/main" val="12376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5180013" y="6513513"/>
            <a:ext cx="3962400" cy="342900"/>
          </a:xfrm>
          <a:prstGeom prst="rect">
            <a:avLst/>
          </a:prstGeom>
          <a:noFill/>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algn="r"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9933A85-ABEA-4DE9-85C6-186A7EF66EF9}" type="slidenum">
              <a:rPr lang="en-US" altLang="en-US" sz="1200" smtClean="0"/>
              <a:pPr/>
              <a:t>4</a:t>
            </a:fld>
            <a:endParaRPr lang="en-US" altLang="en-US" sz="1200" smtClean="0"/>
          </a:p>
        </p:txBody>
      </p:sp>
      <p:sp>
        <p:nvSpPr>
          <p:cNvPr id="35843" name="Rectangle 2"/>
          <p:cNvSpPr>
            <a:spLocks noGrp="1" noRot="1" noChangeAspect="1" noChangeArrowheads="1" noTextEdit="1"/>
          </p:cNvSpPr>
          <p:nvPr>
            <p:ph type="sldImg"/>
          </p:nvPr>
        </p:nvSpPr>
        <p:spPr>
          <a:xfrm>
            <a:off x="2857500" y="514350"/>
            <a:ext cx="3429000" cy="2571750"/>
          </a:xfrm>
          <a:prstGeom prst="rect">
            <a:avLst/>
          </a:prstGeom>
          <a:ln/>
        </p:spPr>
      </p:sp>
      <p:sp>
        <p:nvSpPr>
          <p:cNvPr id="35844" name="Rectangle 3"/>
          <p:cNvSpPr>
            <a:spLocks noGrp="1" noChangeArrowheads="1"/>
          </p:cNvSpPr>
          <p:nvPr>
            <p:ph type="body" idx="1"/>
          </p:nvPr>
        </p:nvSpPr>
        <p:spPr>
          <a:xfrm>
            <a:off x="915229" y="3258019"/>
            <a:ext cx="7313543" cy="3085866"/>
          </a:xfrm>
          <a:prstGeom prst="rect">
            <a:avLst/>
          </a:prstGeom>
          <a:noFill/>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val="195900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Parents and very young children need access to support services, including parent education, adequate nutrition, high quality early care and education, and preventive health programs. These services not only benefit young children and families but are also sound investments for California’s growing economy. </a:t>
            </a:r>
          </a:p>
          <a:p>
            <a:endParaRPr dirty="0"/>
          </a:p>
        </p:txBody>
      </p:sp>
    </p:spTree>
    <p:extLst>
      <p:ext uri="{BB962C8B-B14F-4D97-AF65-F5344CB8AC3E}">
        <p14:creationId xmlns:p14="http://schemas.microsoft.com/office/powerpoint/2010/main" val="64147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a:xfrm>
            <a:off x="914400" y="3257550"/>
            <a:ext cx="7315200" cy="3086100"/>
          </a:xfrm>
          <a:prstGeom prst="rect">
            <a:avLst/>
          </a:prstGeom>
        </p:spPr>
        <p:txBody>
          <a:bodyPr/>
          <a:lstStyle/>
          <a:p>
            <a:endParaRPr lang="en-US" dirty="0"/>
          </a:p>
        </p:txBody>
      </p:sp>
    </p:spTree>
    <p:extLst>
      <p:ext uri="{BB962C8B-B14F-4D97-AF65-F5344CB8AC3E}">
        <p14:creationId xmlns:p14="http://schemas.microsoft.com/office/powerpoint/2010/main" val="195668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5" name="Holder 5"/>
          <p:cNvSpPr>
            <a:spLocks noGrp="1"/>
          </p:cNvSpPr>
          <p:nvPr>
            <p:ph type="dt" sz="half" idx="6"/>
          </p:nvPr>
        </p:nvSpPr>
        <p:spPr/>
        <p:txBody>
          <a:bodyPr lIns="0" tIns="0" rIns="0" bIns="0"/>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6" name="Holder 6"/>
          <p:cNvSpPr>
            <a:spLocks noGrp="1"/>
          </p:cNvSpPr>
          <p:nvPr>
            <p:ph type="sldNum" sz="quarter" idx="7"/>
          </p:nvPr>
        </p:nvSpPr>
        <p:spPr/>
        <p:txBody>
          <a:bodyPr lIns="0" tIns="0" rIns="0" bIns="0"/>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5" name="Holder 5"/>
          <p:cNvSpPr>
            <a:spLocks noGrp="1"/>
          </p:cNvSpPr>
          <p:nvPr>
            <p:ph type="dt" sz="half" idx="6"/>
          </p:nvPr>
        </p:nvSpPr>
        <p:spPr/>
        <p:txBody>
          <a:bodyPr lIns="0" tIns="0" rIns="0" bIns="0"/>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6" name="Holder 6"/>
          <p:cNvSpPr>
            <a:spLocks noGrp="1"/>
          </p:cNvSpPr>
          <p:nvPr>
            <p:ph type="sldNum" sz="quarter" idx="7"/>
          </p:nvPr>
        </p:nvSpPr>
        <p:spPr/>
        <p:txBody>
          <a:bodyPr lIns="0" tIns="0" rIns="0" bIns="0"/>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9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6" name="Holder 6"/>
          <p:cNvSpPr>
            <a:spLocks noGrp="1"/>
          </p:cNvSpPr>
          <p:nvPr>
            <p:ph type="dt" sz="half" idx="6"/>
          </p:nvPr>
        </p:nvSpPr>
        <p:spPr/>
        <p:txBody>
          <a:bodyPr lIns="0" tIns="0" rIns="0" bIns="0"/>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7" name="Holder 7"/>
          <p:cNvSpPr>
            <a:spLocks noGrp="1"/>
          </p:cNvSpPr>
          <p:nvPr>
            <p:ph type="sldNum" sz="quarter" idx="7"/>
          </p:nvPr>
        </p:nvSpPr>
        <p:spPr/>
        <p:txBody>
          <a:bodyPr lIns="0" tIns="0" rIns="0" bIns="0"/>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4" name="Holder 4"/>
          <p:cNvSpPr>
            <a:spLocks noGrp="1"/>
          </p:cNvSpPr>
          <p:nvPr>
            <p:ph type="dt" sz="half" idx="6"/>
          </p:nvPr>
        </p:nvSpPr>
        <p:spPr/>
        <p:txBody>
          <a:bodyPr lIns="0" tIns="0" rIns="0" bIns="0"/>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5" name="Holder 5"/>
          <p:cNvSpPr>
            <a:spLocks noGrp="1"/>
          </p:cNvSpPr>
          <p:nvPr>
            <p:ph type="sldNum" sz="quarter" idx="7"/>
          </p:nvPr>
        </p:nvSpPr>
        <p:spPr/>
        <p:txBody>
          <a:bodyPr lIns="0" tIns="0" rIns="0" bIns="0"/>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6200" y="0"/>
            <a:ext cx="9067800" cy="685799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3998" cy="685799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3" name="Holder 3"/>
          <p:cNvSpPr>
            <a:spLocks noGrp="1"/>
          </p:cNvSpPr>
          <p:nvPr>
            <p:ph type="dt" sz="half" idx="6"/>
          </p:nvPr>
        </p:nvSpPr>
        <p:spPr/>
        <p:txBody>
          <a:bodyPr lIns="0" tIns="0" rIns="0" bIns="0"/>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4" name="Holder 4"/>
          <p:cNvSpPr>
            <a:spLocks noGrp="1"/>
          </p:cNvSpPr>
          <p:nvPr>
            <p:ph type="sldNum" sz="quarter" idx="7"/>
          </p:nvPr>
        </p:nvSpPr>
        <p:spPr/>
        <p:txBody>
          <a:bodyPr lIns="0" tIns="0" rIns="0" bIns="0"/>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8"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4065" y="769016"/>
            <a:ext cx="8095869" cy="330200"/>
          </a:xfrm>
          <a:prstGeom prst="rect">
            <a:avLst/>
          </a:prstGeom>
        </p:spPr>
        <p:txBody>
          <a:bodyPr wrap="square" lIns="0" tIns="0" rIns="0" bIns="0">
            <a:spAutoFit/>
          </a:bodyPr>
          <a:lstStyle>
            <a:lvl1pPr>
              <a:defRPr sz="2400" b="1" i="0">
                <a:solidFill>
                  <a:srgbClr val="009999"/>
                </a:solidFill>
                <a:latin typeface="Arial"/>
                <a:cs typeface="Arial"/>
              </a:defRPr>
            </a:lvl1pPr>
          </a:lstStyle>
          <a:p>
            <a:endParaRPr/>
          </a:p>
        </p:txBody>
      </p:sp>
      <p:sp>
        <p:nvSpPr>
          <p:cNvPr id="3" name="Holder 3"/>
          <p:cNvSpPr>
            <a:spLocks noGrp="1"/>
          </p:cNvSpPr>
          <p:nvPr>
            <p:ph type="body" idx="1"/>
          </p:nvPr>
        </p:nvSpPr>
        <p:spPr>
          <a:xfrm>
            <a:off x="838866" y="2219320"/>
            <a:ext cx="7466266" cy="348996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281786" y="6602540"/>
            <a:ext cx="2575560" cy="127634"/>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a:t>201</a:t>
            </a:r>
            <a:r>
              <a:rPr dirty="0"/>
              <a:t>3</a:t>
            </a:r>
            <a:r>
              <a:rPr spc="25" dirty="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5" name="Holder 5"/>
          <p:cNvSpPr>
            <a:spLocks noGrp="1"/>
          </p:cNvSpPr>
          <p:nvPr>
            <p:ph type="dt" sz="half" idx="6"/>
          </p:nvPr>
        </p:nvSpPr>
        <p:spPr>
          <a:xfrm>
            <a:off x="459740" y="6575233"/>
            <a:ext cx="1416050" cy="165734"/>
          </a:xfrm>
          <a:prstGeom prst="rect">
            <a:avLst/>
          </a:prstGeom>
        </p:spPr>
        <p:txBody>
          <a:bodyPr wrap="square" lIns="0" tIns="0" rIns="0" bIns="0">
            <a:spAutoFit/>
          </a:bodyPr>
          <a:lstStyle>
            <a:lvl1pPr>
              <a:defRPr sz="1100" b="1" i="0">
                <a:solidFill>
                  <a:srgbClr val="3C8C93"/>
                </a:solidFill>
                <a:latin typeface="Arial"/>
                <a:cs typeface="Arial"/>
              </a:defRPr>
            </a:lvl1pPr>
          </a:lstStyle>
          <a:p>
            <a:pPr marL="12700">
              <a:lnSpc>
                <a:spcPct val="100000"/>
              </a:lnSpc>
            </a:pPr>
            <a:r>
              <a:rPr spc="15" dirty="0"/>
              <a:t>w</a:t>
            </a:r>
            <a:r>
              <a:rPr spc="-10" dirty="0"/>
              <a:t>ww.</a:t>
            </a:r>
            <a:r>
              <a:rPr dirty="0"/>
              <a:t>z</a:t>
            </a:r>
            <a:r>
              <a:rPr spc="-5" dirty="0"/>
              <a:t>e</a:t>
            </a:r>
            <a:r>
              <a:rPr dirty="0"/>
              <a:t>r</a:t>
            </a:r>
            <a:r>
              <a:rPr spc="-5" dirty="0"/>
              <a:t>o</a:t>
            </a:r>
            <a:r>
              <a:rPr spc="-10" dirty="0"/>
              <a:t>t</a:t>
            </a:r>
            <a:r>
              <a:rPr spc="-5" dirty="0"/>
              <a:t>o</a:t>
            </a:r>
            <a:r>
              <a:rPr dirty="0"/>
              <a:t>t</a:t>
            </a:r>
            <a:r>
              <a:rPr spc="-5" dirty="0"/>
              <a:t>h</a:t>
            </a:r>
            <a:r>
              <a:rPr spc="-10" dirty="0"/>
              <a:t>r</a:t>
            </a:r>
            <a:r>
              <a:rPr spc="-5" dirty="0"/>
              <a:t>ee</a:t>
            </a:r>
            <a:r>
              <a:rPr spc="-10" dirty="0"/>
              <a:t>.</a:t>
            </a:r>
            <a:r>
              <a:rPr spc="-5" dirty="0"/>
              <a:t>o</a:t>
            </a:r>
            <a:r>
              <a:rPr dirty="0"/>
              <a:t>rg</a:t>
            </a:r>
          </a:p>
        </p:txBody>
      </p:sp>
      <p:sp>
        <p:nvSpPr>
          <p:cNvPr id="6" name="Holder 6"/>
          <p:cNvSpPr>
            <a:spLocks noGrp="1"/>
          </p:cNvSpPr>
          <p:nvPr>
            <p:ph type="sldNum" sz="quarter" idx="7"/>
          </p:nvPr>
        </p:nvSpPr>
        <p:spPr>
          <a:xfrm>
            <a:off x="8653834" y="6608182"/>
            <a:ext cx="128904" cy="165734"/>
          </a:xfrm>
          <a:prstGeom prst="rect">
            <a:avLst/>
          </a:prstGeom>
        </p:spPr>
        <p:txBody>
          <a:bodyPr wrap="square" lIns="0" tIns="0" rIns="0" bIns="0">
            <a:spAutoFit/>
          </a:bodyPr>
          <a:lstStyle>
            <a:lvl1pPr>
              <a:defRPr sz="1100" b="1" i="0">
                <a:solidFill>
                  <a:srgbClr val="3C8C93"/>
                </a:solidFill>
                <a:latin typeface="Arial"/>
                <a:cs typeface="Arial"/>
              </a:defRPr>
            </a:lvl1pPr>
          </a:lstStyle>
          <a:p>
            <a:pPr marL="254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erotothree.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zerotothre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zerotothree.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Goraya@zerotothree.org" TargetMode="External"/><Relationship Id="rId2" Type="http://schemas.openxmlformats.org/officeDocument/2006/relationships/hyperlink" Target="mailto:cnigrelli@zerotothree.org" TargetMode="External"/><Relationship Id="rId1" Type="http://schemas.openxmlformats.org/officeDocument/2006/relationships/slideLayout" Target="../slideLayouts/slideLayout2.xml"/><Relationship Id="rId5" Type="http://schemas.openxmlformats.org/officeDocument/2006/relationships/hyperlink" Target="http://www.zerotothree.or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zerotothree.org/public-policy/state-community-policy/nitcci/collaborative-partnerships-between-ece.pdf" TargetMode="External"/><Relationship Id="rId2" Type="http://schemas.openxmlformats.org/officeDocument/2006/relationships/hyperlink" Target="http://www.zerotothree.org/wo/assets/docs/ztt_summit6pagebrochure_fnlreadonlynew.pdf" TargetMode="External"/><Relationship Id="rId1" Type="http://schemas.openxmlformats.org/officeDocument/2006/relationships/slideLayout" Target="../slideLayouts/slideLayout2.xml"/><Relationship Id="rId5" Type="http://schemas.openxmlformats.org/officeDocument/2006/relationships/hyperlink" Target="http://fpg.unc.edu/sites/fpg.unc.edu/files/resources/reports-and-policy-briefs/FPG_NPDCI_Big-Picture-Planning-Guide_2011.pdf" TargetMode="External"/><Relationship Id="rId4" Type="http://schemas.openxmlformats.org/officeDocument/2006/relationships/hyperlink" Target="http://www.zerotothree.org/public-policy/policy-toolkit/checklistsinglesmar5.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zerotothree.org/public-policy/working-families-infographic.html" TargetMode="External"/><Relationship Id="rId7" Type="http://schemas.openxmlformats.org/officeDocument/2006/relationships/hyperlink" Target="http://www.zerotothree.org/" TargetMode="External"/><Relationship Id="rId2" Type="http://schemas.openxmlformats.org/officeDocument/2006/relationships/hyperlink" Target="http://zerotothree.org/public-policy/policy-toolkit/basicneedssingles_mar5.pdf" TargetMode="External"/><Relationship Id="rId1" Type="http://schemas.openxmlformats.org/officeDocument/2006/relationships/slideLayout" Target="../slideLayouts/slideLayout2.xml"/><Relationship Id="rId6" Type="http://schemas.openxmlformats.org/officeDocument/2006/relationships/hyperlink" Target="http://www.childrensdefense.org/library/state-of-americas-children/2014-soac.pdf" TargetMode="External"/><Relationship Id="rId5" Type="http://schemas.openxmlformats.org/officeDocument/2006/relationships/hyperlink" Target="http://www.childrensdefense.org/zzz-child-research-data-publications/child-poverty-in-america-2013.pdf" TargetMode="External"/><Relationship Id="rId4" Type="http://schemas.openxmlformats.org/officeDocument/2006/relationships/hyperlink" Target="http://www.zerotothree.org/policy/beyond-the-word-ga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zerotothree.org/maltreatment/safe-babies-court-team/safe-babies-court-teams-building-strong-families-and-healthy-communities.html" TargetMode="External"/><Relationship Id="rId2" Type="http://schemas.openxmlformats.org/officeDocument/2006/relationships/hyperlink" Target="http://www.zerotothree.org/public-policy/policy-toolkit/childwelfareforweboct21.pdf" TargetMode="External"/><Relationship Id="rId1" Type="http://schemas.openxmlformats.org/officeDocument/2006/relationships/slideLayout" Target="../slideLayouts/slideLayout2.xml"/><Relationship Id="rId5" Type="http://schemas.openxmlformats.org/officeDocument/2006/relationships/hyperlink" Target="http://www.childrensdefense.org/library/data/call-to-action-on-behalf-of-maltreated-infants-and-toddlers.pdf" TargetMode="External"/><Relationship Id="rId4" Type="http://schemas.openxmlformats.org/officeDocument/2006/relationships/hyperlink" Target="http://www.zerotothree.org/maltreatment/31-1-prac-tips-beardsle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zerotothre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zerotothre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zerotothree.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zerotothre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zerotothre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erotothree.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51046" y="5705695"/>
            <a:ext cx="2042160" cy="228600"/>
          </a:xfrm>
          <a:prstGeom prst="rect">
            <a:avLst/>
          </a:prstGeom>
        </p:spPr>
        <p:txBody>
          <a:bodyPr vert="horz" wrap="square" lIns="0" tIns="0" rIns="0" bIns="0" rtlCol="0">
            <a:spAutoFit/>
          </a:bodyPr>
          <a:lstStyle/>
          <a:p>
            <a:pPr marL="12700">
              <a:lnSpc>
                <a:spcPct val="100000"/>
              </a:lnSpc>
            </a:pPr>
            <a:r>
              <a:rPr sz="1600" b="1" spc="15" dirty="0">
                <a:solidFill>
                  <a:srgbClr val="3C8C93"/>
                </a:solidFill>
                <a:latin typeface="Arial"/>
                <a:cs typeface="Arial"/>
                <a:hlinkClick r:id="rId3"/>
              </a:rPr>
              <a:t>w</a:t>
            </a:r>
            <a:r>
              <a:rPr sz="1600" b="1" dirty="0">
                <a:solidFill>
                  <a:srgbClr val="3C8C93"/>
                </a:solidFill>
                <a:latin typeface="Arial"/>
                <a:cs typeface="Arial"/>
                <a:hlinkClick r:id="rId3"/>
              </a:rPr>
              <a:t>w</a:t>
            </a:r>
            <a:r>
              <a:rPr sz="1600" b="1" spc="-60" dirty="0">
                <a:solidFill>
                  <a:srgbClr val="3C8C93"/>
                </a:solidFill>
                <a:latin typeface="Arial"/>
                <a:cs typeface="Arial"/>
                <a:hlinkClick r:id="rId3"/>
              </a:rPr>
              <a:t>w</a:t>
            </a:r>
            <a:r>
              <a:rPr sz="1600" b="1" spc="-5" dirty="0">
                <a:solidFill>
                  <a:srgbClr val="3C8C93"/>
                </a:solidFill>
                <a:latin typeface="Arial"/>
                <a:cs typeface="Arial"/>
                <a:hlinkClick r:id="rId3"/>
              </a:rPr>
              <a:t>.z</a:t>
            </a:r>
            <a:r>
              <a:rPr sz="1600" b="1" spc="-10" dirty="0">
                <a:solidFill>
                  <a:srgbClr val="3C8C93"/>
                </a:solidFill>
                <a:latin typeface="Arial"/>
                <a:cs typeface="Arial"/>
                <a:hlinkClick r:id="rId3"/>
              </a:rPr>
              <a:t>er</a:t>
            </a:r>
            <a:r>
              <a:rPr sz="1600" b="1" spc="-15" dirty="0">
                <a:solidFill>
                  <a:srgbClr val="3C8C93"/>
                </a:solidFill>
                <a:latin typeface="Arial"/>
                <a:cs typeface="Arial"/>
                <a:hlinkClick r:id="rId3"/>
              </a:rPr>
              <a:t>ototh</a:t>
            </a:r>
            <a:r>
              <a:rPr sz="1600" b="1" spc="-10" dirty="0">
                <a:solidFill>
                  <a:srgbClr val="3C8C93"/>
                </a:solidFill>
                <a:latin typeface="Arial"/>
                <a:cs typeface="Arial"/>
                <a:hlinkClick r:id="rId3"/>
              </a:rPr>
              <a:t>ree.</a:t>
            </a:r>
            <a:r>
              <a:rPr sz="1600" b="1" spc="-15" dirty="0">
                <a:solidFill>
                  <a:srgbClr val="3C8C93"/>
                </a:solidFill>
                <a:latin typeface="Arial"/>
                <a:cs typeface="Arial"/>
                <a:hlinkClick r:id="rId3"/>
              </a:rPr>
              <a:t>o</a:t>
            </a:r>
            <a:r>
              <a:rPr sz="1600" b="1" spc="-10" dirty="0">
                <a:solidFill>
                  <a:srgbClr val="3C8C93"/>
                </a:solidFill>
                <a:latin typeface="Arial"/>
                <a:cs typeface="Arial"/>
                <a:hlinkClick r:id="rId3"/>
              </a:rPr>
              <a:t>rg</a:t>
            </a:r>
            <a:endParaRPr sz="1600">
              <a:latin typeface="Arial"/>
              <a:cs typeface="Arial"/>
            </a:endParaRPr>
          </a:p>
        </p:txBody>
      </p:sp>
      <p:sp>
        <p:nvSpPr>
          <p:cNvPr id="3" name="object 3"/>
          <p:cNvSpPr txBox="1"/>
          <p:nvPr/>
        </p:nvSpPr>
        <p:spPr>
          <a:xfrm>
            <a:off x="3281781" y="6602540"/>
            <a:ext cx="2568575" cy="127635"/>
          </a:xfrm>
          <a:prstGeom prst="rect">
            <a:avLst/>
          </a:prstGeom>
        </p:spPr>
        <p:txBody>
          <a:bodyPr vert="horz" wrap="square" lIns="0" tIns="0" rIns="0" bIns="0" rtlCol="0">
            <a:spAutoFit/>
          </a:bodyPr>
          <a:lstStyle/>
          <a:p>
            <a:pPr marL="12700">
              <a:lnSpc>
                <a:spcPct val="100000"/>
              </a:lnSpc>
            </a:pPr>
            <a:r>
              <a:rPr sz="800" spc="-5" dirty="0">
                <a:latin typeface="Arial"/>
                <a:cs typeface="Arial"/>
              </a:rPr>
              <a:t>Copyrigh</a:t>
            </a:r>
            <a:r>
              <a:rPr sz="800" dirty="0">
                <a:latin typeface="Arial"/>
                <a:cs typeface="Arial"/>
              </a:rPr>
              <a:t>t</a:t>
            </a:r>
            <a:r>
              <a:rPr sz="800" spc="20" dirty="0">
                <a:latin typeface="Arial"/>
                <a:cs typeface="Arial"/>
              </a:rPr>
              <a:t> </a:t>
            </a:r>
            <a:r>
              <a:rPr sz="800" dirty="0">
                <a:latin typeface="Arial"/>
                <a:cs typeface="Arial"/>
              </a:rPr>
              <a:t>© </a:t>
            </a:r>
            <a:r>
              <a:rPr sz="800" spc="-5" dirty="0" smtClean="0">
                <a:latin typeface="Arial"/>
                <a:cs typeface="Arial"/>
              </a:rPr>
              <a:t>201</a:t>
            </a:r>
            <a:r>
              <a:rPr lang="en-US" sz="800" dirty="0" smtClean="0">
                <a:latin typeface="Arial"/>
                <a:cs typeface="Arial"/>
              </a:rPr>
              <a:t>5 </a:t>
            </a:r>
            <a:r>
              <a:rPr sz="800" spc="-5" dirty="0" smtClean="0">
                <a:latin typeface="Arial"/>
                <a:cs typeface="Arial"/>
              </a:rPr>
              <a:t>ZER</a:t>
            </a:r>
            <a:r>
              <a:rPr sz="800" dirty="0" smtClean="0">
                <a:latin typeface="Arial"/>
                <a:cs typeface="Arial"/>
              </a:rPr>
              <a:t>O</a:t>
            </a:r>
            <a:r>
              <a:rPr sz="800" spc="-10" dirty="0" smtClean="0">
                <a:latin typeface="Arial"/>
                <a:cs typeface="Arial"/>
              </a:rPr>
              <a:t> </a:t>
            </a:r>
            <a:r>
              <a:rPr sz="800" spc="-5" dirty="0">
                <a:latin typeface="Arial"/>
                <a:cs typeface="Arial"/>
              </a:rPr>
              <a:t>T</a:t>
            </a:r>
            <a:r>
              <a:rPr sz="800" dirty="0">
                <a:latin typeface="Arial"/>
                <a:cs typeface="Arial"/>
              </a:rPr>
              <a:t>O</a:t>
            </a:r>
            <a:r>
              <a:rPr sz="800" spc="-10" dirty="0">
                <a:latin typeface="Arial"/>
                <a:cs typeface="Arial"/>
              </a:rPr>
              <a:t> </a:t>
            </a:r>
            <a:r>
              <a:rPr sz="800" spc="-5" dirty="0">
                <a:latin typeface="Arial"/>
                <a:cs typeface="Arial"/>
              </a:rPr>
              <a:t>THREE</a:t>
            </a:r>
            <a:r>
              <a:rPr sz="800" dirty="0">
                <a:latin typeface="Arial"/>
                <a:cs typeface="Arial"/>
              </a:rPr>
              <a:t>.</a:t>
            </a:r>
            <a:r>
              <a:rPr sz="800" spc="-5" dirty="0">
                <a:latin typeface="Arial"/>
                <a:cs typeface="Arial"/>
              </a:rPr>
              <a:t> Al</a:t>
            </a:r>
            <a:r>
              <a:rPr sz="800" dirty="0">
                <a:latin typeface="Arial"/>
                <a:cs typeface="Arial"/>
              </a:rPr>
              <a:t>l</a:t>
            </a:r>
            <a:r>
              <a:rPr sz="800" spc="-5" dirty="0">
                <a:latin typeface="Arial"/>
                <a:cs typeface="Arial"/>
              </a:rPr>
              <a:t> right</a:t>
            </a:r>
            <a:r>
              <a:rPr sz="800" dirty="0">
                <a:latin typeface="Arial"/>
                <a:cs typeface="Arial"/>
              </a:rPr>
              <a:t>s </a:t>
            </a:r>
            <a:r>
              <a:rPr sz="800" spc="-5" dirty="0">
                <a:latin typeface="Arial"/>
                <a:cs typeface="Arial"/>
              </a:rPr>
              <a:t>reserved.</a:t>
            </a:r>
            <a:endParaRPr sz="800" dirty="0">
              <a:latin typeface="Arial"/>
              <a:cs typeface="Arial"/>
            </a:endParaRPr>
          </a:p>
        </p:txBody>
      </p:sp>
      <p:sp>
        <p:nvSpPr>
          <p:cNvPr id="5" name="TextBox 4"/>
          <p:cNvSpPr txBox="1"/>
          <p:nvPr/>
        </p:nvSpPr>
        <p:spPr>
          <a:xfrm>
            <a:off x="304800" y="3276600"/>
            <a:ext cx="8686800" cy="769441"/>
          </a:xfrm>
          <a:prstGeom prst="rect">
            <a:avLst/>
          </a:prstGeom>
          <a:noFill/>
        </p:spPr>
        <p:txBody>
          <a:bodyPr wrap="square" rtlCol="0">
            <a:spAutoFit/>
          </a:bodyPr>
          <a:lstStyle/>
          <a:p>
            <a:pPr algn="ctr"/>
            <a:r>
              <a:rPr lang="en-US" sz="4400" dirty="0" smtClean="0"/>
              <a:t>The State of Infant and Toddler Care</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endParaRPr lang="en-US" dirty="0"/>
          </a:p>
        </p:txBody>
      </p:sp>
      <p:sp>
        <p:nvSpPr>
          <p:cNvPr id="4" name="object 7"/>
          <p:cNvSpPr txBox="1">
            <a:spLocks noGrp="1"/>
          </p:cNvSpPr>
          <p:nvPr>
            <p:ph type="ftr" sz="quarter" idx="5"/>
          </p:nvPr>
        </p:nvSpPr>
        <p:spPr>
          <a:xfrm>
            <a:off x="3281786" y="6602540"/>
            <a:ext cx="2575560" cy="127634"/>
          </a:xfrm>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5"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3"/>
              </a:rPr>
              <a:t>w</a:t>
            </a:r>
            <a:r>
              <a:rPr spc="-10" dirty="0">
                <a:hlinkClick r:id="rId3"/>
              </a:rPr>
              <a:t>ww.</a:t>
            </a:r>
            <a:r>
              <a:rPr dirty="0">
                <a:hlinkClick r:id="rId3"/>
              </a:rPr>
              <a:t>z</a:t>
            </a:r>
            <a:r>
              <a:rPr spc="-5" dirty="0">
                <a:hlinkClick r:id="rId3"/>
              </a:rPr>
              <a:t>e</a:t>
            </a:r>
            <a:r>
              <a:rPr dirty="0">
                <a:hlinkClick r:id="rId3"/>
              </a:rPr>
              <a:t>r</a:t>
            </a:r>
            <a:r>
              <a:rPr spc="-5" dirty="0">
                <a:hlinkClick r:id="rId3"/>
              </a:rPr>
              <a:t>o</a:t>
            </a:r>
            <a:r>
              <a:rPr spc="-10" dirty="0">
                <a:hlinkClick r:id="rId3"/>
              </a:rPr>
              <a:t>t</a:t>
            </a:r>
            <a:r>
              <a:rPr spc="-5" dirty="0">
                <a:hlinkClick r:id="rId3"/>
              </a:rPr>
              <a:t>o</a:t>
            </a:r>
            <a:r>
              <a:rPr dirty="0">
                <a:hlinkClick r:id="rId3"/>
              </a:rPr>
              <a:t>t</a:t>
            </a:r>
            <a:r>
              <a:rPr spc="-5" dirty="0">
                <a:hlinkClick r:id="rId3"/>
              </a:rPr>
              <a:t>h</a:t>
            </a:r>
            <a:r>
              <a:rPr spc="-10" dirty="0">
                <a:hlinkClick r:id="rId3"/>
              </a:rPr>
              <a:t>r</a:t>
            </a:r>
            <a:r>
              <a:rPr spc="-5" dirty="0">
                <a:hlinkClick r:id="rId3"/>
              </a:rPr>
              <a:t>ee</a:t>
            </a:r>
            <a:r>
              <a:rPr spc="-10" dirty="0">
                <a:hlinkClick r:id="rId3"/>
              </a:rPr>
              <a:t>.</a:t>
            </a:r>
            <a:r>
              <a:rPr spc="-5" dirty="0">
                <a:hlinkClick r:id="rId3"/>
              </a:rPr>
              <a:t>o</a:t>
            </a:r>
            <a:r>
              <a:rPr dirty="0">
                <a:hlinkClick r:id="rId3"/>
              </a:rPr>
              <a:t>rg</a:t>
            </a:r>
          </a:p>
        </p:txBody>
      </p:sp>
      <p:sp>
        <p:nvSpPr>
          <p:cNvPr id="6" name="Text Placeholder 5"/>
          <p:cNvSpPr>
            <a:spLocks noGrp="1"/>
          </p:cNvSpPr>
          <p:nvPr>
            <p:ph type="body" idx="1"/>
          </p:nvPr>
        </p:nvSpPr>
        <p:spPr>
          <a:xfrm>
            <a:off x="1295400" y="3352800"/>
            <a:ext cx="6323934" cy="369332"/>
          </a:xfrm>
        </p:spPr>
        <p:txBody>
          <a:bodyPr/>
          <a:lstStyle/>
          <a:p>
            <a:pPr algn="ctr"/>
            <a:r>
              <a:rPr lang="en-US" dirty="0" smtClean="0"/>
              <a:t>Teresa:  a young child age 20 months</a:t>
            </a:r>
            <a:endParaRPr lang="en-US" dirty="0"/>
          </a:p>
        </p:txBody>
      </p:sp>
    </p:spTree>
    <p:extLst>
      <p:ext uri="{BB962C8B-B14F-4D97-AF65-F5344CB8AC3E}">
        <p14:creationId xmlns:p14="http://schemas.microsoft.com/office/powerpoint/2010/main" val="23615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r>
              <a:rPr lang="en-US" dirty="0" smtClean="0"/>
              <a:t>Questions?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85925"/>
            <a:ext cx="5943600" cy="44862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ject 7"/>
          <p:cNvSpPr txBox="1">
            <a:spLocks noGrp="1"/>
          </p:cNvSpPr>
          <p:nvPr>
            <p:ph type="ftr" sz="quarter" idx="5"/>
          </p:nvPr>
        </p:nvSpPr>
        <p:spPr>
          <a:xfrm>
            <a:off x="3281786" y="6602540"/>
            <a:ext cx="2575560" cy="127634"/>
          </a:xfrm>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8"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3"/>
              </a:rPr>
              <a:t>w</a:t>
            </a:r>
            <a:r>
              <a:rPr spc="-10" dirty="0">
                <a:hlinkClick r:id="rId3"/>
              </a:rPr>
              <a:t>ww.</a:t>
            </a:r>
            <a:r>
              <a:rPr dirty="0">
                <a:hlinkClick r:id="rId3"/>
              </a:rPr>
              <a:t>z</a:t>
            </a:r>
            <a:r>
              <a:rPr spc="-5" dirty="0">
                <a:hlinkClick r:id="rId3"/>
              </a:rPr>
              <a:t>e</a:t>
            </a:r>
            <a:r>
              <a:rPr dirty="0">
                <a:hlinkClick r:id="rId3"/>
              </a:rPr>
              <a:t>r</a:t>
            </a:r>
            <a:r>
              <a:rPr spc="-5" dirty="0">
                <a:hlinkClick r:id="rId3"/>
              </a:rPr>
              <a:t>o</a:t>
            </a:r>
            <a:r>
              <a:rPr spc="-10" dirty="0">
                <a:hlinkClick r:id="rId3"/>
              </a:rPr>
              <a:t>t</a:t>
            </a:r>
            <a:r>
              <a:rPr spc="-5" dirty="0">
                <a:hlinkClick r:id="rId3"/>
              </a:rPr>
              <a:t>o</a:t>
            </a:r>
            <a:r>
              <a:rPr dirty="0">
                <a:hlinkClick r:id="rId3"/>
              </a:rPr>
              <a:t>t</a:t>
            </a:r>
            <a:r>
              <a:rPr spc="-5" dirty="0">
                <a:hlinkClick r:id="rId3"/>
              </a:rPr>
              <a:t>h</a:t>
            </a:r>
            <a:r>
              <a:rPr spc="-10" dirty="0">
                <a:hlinkClick r:id="rId3"/>
              </a:rPr>
              <a:t>r</a:t>
            </a:r>
            <a:r>
              <a:rPr spc="-5" dirty="0">
                <a:hlinkClick r:id="rId3"/>
              </a:rPr>
              <a:t>ee</a:t>
            </a:r>
            <a:r>
              <a:rPr spc="-10" dirty="0">
                <a:hlinkClick r:id="rId3"/>
              </a:rPr>
              <a:t>.</a:t>
            </a:r>
            <a:r>
              <a:rPr spc="-5" dirty="0">
                <a:hlinkClick r:id="rId3"/>
              </a:rPr>
              <a:t>o</a:t>
            </a:r>
            <a:r>
              <a:rPr dirty="0">
                <a:hlinkClick r:id="rId3"/>
              </a:rPr>
              <a:t>rg</a:t>
            </a:r>
          </a:p>
        </p:txBody>
      </p:sp>
    </p:spTree>
    <p:extLst>
      <p:ext uri="{BB962C8B-B14F-4D97-AF65-F5344CB8AC3E}">
        <p14:creationId xmlns:p14="http://schemas.microsoft.com/office/powerpoint/2010/main" val="13872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r>
              <a:rPr lang="en-US" dirty="0" smtClean="0"/>
              <a:t>Contact Information</a:t>
            </a:r>
            <a:endParaRPr lang="en-US" dirty="0"/>
          </a:p>
        </p:txBody>
      </p:sp>
      <p:sp>
        <p:nvSpPr>
          <p:cNvPr id="3" name="Text Placeholder 2"/>
          <p:cNvSpPr>
            <a:spLocks noGrp="1"/>
          </p:cNvSpPr>
          <p:nvPr>
            <p:ph type="body" idx="1"/>
          </p:nvPr>
        </p:nvSpPr>
        <p:spPr>
          <a:xfrm>
            <a:off x="412819" y="3374593"/>
            <a:ext cx="7466266" cy="1477328"/>
          </a:xfrm>
        </p:spPr>
        <p:txBody>
          <a:bodyPr/>
          <a:lstStyle/>
          <a:p>
            <a:r>
              <a:rPr lang="en-US" dirty="0"/>
              <a:t>Christina Nigrelli, M.A. </a:t>
            </a:r>
            <a:r>
              <a:rPr lang="en-US" dirty="0" err="1"/>
              <a:t>Ed.S</a:t>
            </a:r>
            <a:r>
              <a:rPr lang="en-US" dirty="0"/>
              <a:t>.</a:t>
            </a:r>
          </a:p>
          <a:p>
            <a:r>
              <a:rPr lang="en-US" dirty="0" smtClean="0"/>
              <a:t>Senior Director </a:t>
            </a:r>
            <a:r>
              <a:rPr lang="en-US" dirty="0"/>
              <a:t>of Programs, Western Office</a:t>
            </a:r>
          </a:p>
          <a:p>
            <a:r>
              <a:rPr lang="en-US" dirty="0" smtClean="0">
                <a:hlinkClick r:id="rId2"/>
              </a:rPr>
              <a:t>CNigrelli@zerotothree.org</a:t>
            </a:r>
            <a:r>
              <a:rPr lang="en-US" dirty="0" smtClean="0"/>
              <a:t> </a:t>
            </a:r>
            <a:endParaRPr lang="en-US" dirty="0"/>
          </a:p>
          <a:p>
            <a:endParaRPr lang="en-US" dirty="0"/>
          </a:p>
        </p:txBody>
      </p:sp>
      <p:sp>
        <p:nvSpPr>
          <p:cNvPr id="4" name="TextBox 3"/>
          <p:cNvSpPr txBox="1"/>
          <p:nvPr/>
        </p:nvSpPr>
        <p:spPr>
          <a:xfrm>
            <a:off x="304800" y="1752600"/>
            <a:ext cx="64770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Tahra Goraya, M.A.</a:t>
            </a:r>
          </a:p>
          <a:p>
            <a:r>
              <a:rPr lang="en-US" sz="2400" dirty="0" smtClean="0">
                <a:latin typeface="Arial" panose="020B0604020202020204" pitchFamily="34" charset="0"/>
                <a:cs typeface="Arial" panose="020B0604020202020204" pitchFamily="34" charset="0"/>
              </a:rPr>
              <a:t>Director, Western Office </a:t>
            </a:r>
          </a:p>
          <a:p>
            <a:r>
              <a:rPr lang="en-US" sz="2400" u="sng" dirty="0">
                <a:latin typeface="Arial" panose="020B0604020202020204" pitchFamily="34" charset="0"/>
                <a:cs typeface="Arial" panose="020B0604020202020204" pitchFamily="34" charset="0"/>
                <a:hlinkClick r:id="rId3"/>
              </a:rPr>
              <a:t>TGoraya@zerotothree.org</a:t>
            </a:r>
            <a:endParaRPr lang="en-US" sz="2400" dirty="0">
              <a:latin typeface="Arial" panose="020B0604020202020204" pitchFamily="34" charset="0"/>
              <a:cs typeface="Arial" panose="020B0604020202020204" pitchFamily="34" charset="0"/>
            </a:endParaRPr>
          </a:p>
        </p:txBody>
      </p:sp>
      <p:pic>
        <p:nvPicPr>
          <p:cNvPr id="3074" name="Picture 2" descr="C:\Users\jchacon\AppData\Local\Microsoft\Windows\Temporary Internet Files\Content.IE5\F8O9GM5B\2959912279_8446aa1abd[1].jp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06140">
            <a:off x="5895962" y="4235204"/>
            <a:ext cx="2940819" cy="1967449"/>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7"/>
          <p:cNvSpPr txBox="1">
            <a:spLocks noGrp="1"/>
          </p:cNvSpPr>
          <p:nvPr>
            <p:ph type="ftr" sz="quarter" idx="5"/>
          </p:nvPr>
        </p:nvSpPr>
        <p:spPr>
          <a:xfrm>
            <a:off x="3281786" y="6602540"/>
            <a:ext cx="2575560" cy="127634"/>
          </a:xfrm>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8"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5"/>
              </a:rPr>
              <a:t>w</a:t>
            </a:r>
            <a:r>
              <a:rPr spc="-10" dirty="0">
                <a:hlinkClick r:id="rId5"/>
              </a:rPr>
              <a:t>ww.</a:t>
            </a:r>
            <a:r>
              <a:rPr dirty="0">
                <a:hlinkClick r:id="rId5"/>
              </a:rPr>
              <a:t>z</a:t>
            </a:r>
            <a:r>
              <a:rPr spc="-5" dirty="0">
                <a:hlinkClick r:id="rId5"/>
              </a:rPr>
              <a:t>e</a:t>
            </a:r>
            <a:r>
              <a:rPr dirty="0">
                <a:hlinkClick r:id="rId5"/>
              </a:rPr>
              <a:t>r</a:t>
            </a:r>
            <a:r>
              <a:rPr spc="-5" dirty="0">
                <a:hlinkClick r:id="rId5"/>
              </a:rPr>
              <a:t>o</a:t>
            </a:r>
            <a:r>
              <a:rPr spc="-10" dirty="0">
                <a:hlinkClick r:id="rId5"/>
              </a:rPr>
              <a:t>t</a:t>
            </a:r>
            <a:r>
              <a:rPr spc="-5" dirty="0">
                <a:hlinkClick r:id="rId5"/>
              </a:rPr>
              <a:t>o</a:t>
            </a:r>
            <a:r>
              <a:rPr dirty="0">
                <a:hlinkClick r:id="rId5"/>
              </a:rPr>
              <a:t>t</a:t>
            </a:r>
            <a:r>
              <a:rPr spc="-5" dirty="0">
                <a:hlinkClick r:id="rId5"/>
              </a:rPr>
              <a:t>h</a:t>
            </a:r>
            <a:r>
              <a:rPr spc="-10" dirty="0">
                <a:hlinkClick r:id="rId5"/>
              </a:rPr>
              <a:t>r</a:t>
            </a:r>
            <a:r>
              <a:rPr spc="-5" dirty="0">
                <a:hlinkClick r:id="rId5"/>
              </a:rPr>
              <a:t>ee</a:t>
            </a:r>
            <a:r>
              <a:rPr spc="-10" dirty="0">
                <a:hlinkClick r:id="rId5"/>
              </a:rPr>
              <a:t>.</a:t>
            </a:r>
            <a:r>
              <a:rPr spc="-5" dirty="0">
                <a:hlinkClick r:id="rId5"/>
              </a:rPr>
              <a:t>o</a:t>
            </a:r>
            <a:r>
              <a:rPr dirty="0">
                <a:hlinkClick r:id="rId5"/>
              </a:rPr>
              <a:t>rg</a:t>
            </a:r>
          </a:p>
        </p:txBody>
      </p:sp>
    </p:spTree>
    <p:extLst>
      <p:ext uri="{BB962C8B-B14F-4D97-AF65-F5344CB8AC3E}">
        <p14:creationId xmlns:p14="http://schemas.microsoft.com/office/powerpoint/2010/main" val="22043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r>
              <a:rPr lang="en-US" dirty="0" smtClean="0"/>
              <a:t>Resources</a:t>
            </a:r>
            <a:endParaRPr lang="en-US" dirty="0"/>
          </a:p>
        </p:txBody>
      </p:sp>
      <p:sp>
        <p:nvSpPr>
          <p:cNvPr id="3" name="Text Placeholder 2"/>
          <p:cNvSpPr>
            <a:spLocks noGrp="1"/>
          </p:cNvSpPr>
          <p:nvPr>
            <p:ph type="body" idx="1"/>
          </p:nvPr>
        </p:nvSpPr>
        <p:spPr>
          <a:xfrm>
            <a:off x="306134" y="1535668"/>
            <a:ext cx="8380666" cy="4431983"/>
          </a:xfrm>
        </p:spPr>
        <p:txBody>
          <a:bodyPr/>
          <a:lstStyle/>
          <a:p>
            <a:r>
              <a:rPr lang="en-US" sz="1800" dirty="0" smtClean="0"/>
              <a:t>Cross-Sector Approach</a:t>
            </a:r>
          </a:p>
          <a:p>
            <a:pPr marL="342900" indent="-342900">
              <a:buFont typeface="Arial" panose="020B0604020202020204" pitchFamily="34" charset="0"/>
              <a:buChar char="•"/>
            </a:pPr>
            <a:r>
              <a:rPr lang="en-US" sz="1800" dirty="0" smtClean="0"/>
              <a:t>“Findings of a Cross-Sector Core Competencies Project: Supporting a Workforce for Infants, Toddlers and </a:t>
            </a:r>
            <a:r>
              <a:rPr lang="en-US" sz="1800" dirty="0"/>
              <a:t>Their Families” </a:t>
            </a:r>
            <a:r>
              <a:rPr lang="en-US" sz="1800" dirty="0">
                <a:hlinkClick r:id="rId2"/>
              </a:rPr>
              <a:t>http://</a:t>
            </a:r>
            <a:r>
              <a:rPr lang="en-US" sz="1800" dirty="0" smtClean="0">
                <a:hlinkClick r:id="rId2"/>
              </a:rPr>
              <a:t>www.zerotothree.org/wo/assets/docs/ztt_summit6pagebrochure_fnlreadonlynew.pdf</a:t>
            </a:r>
            <a:r>
              <a:rPr lang="en-US" sz="1800" dirty="0" smtClean="0"/>
              <a:t> </a:t>
            </a:r>
          </a:p>
          <a:p>
            <a:pPr marL="342900" indent="-342900">
              <a:buFont typeface="Arial" panose="020B0604020202020204" pitchFamily="34" charset="0"/>
              <a:buChar char="•"/>
            </a:pPr>
            <a:r>
              <a:rPr lang="en-US" sz="1800" dirty="0" smtClean="0"/>
              <a:t>“Collaborative Partnerships Between Early Care &amp; Education and Child Welfare: Supporting Infants, Toddlers, and Their Families Through Risk </a:t>
            </a:r>
            <a:r>
              <a:rPr lang="en-US" sz="1800" dirty="0"/>
              <a:t>to Resilience” </a:t>
            </a:r>
            <a:r>
              <a:rPr lang="en-US" sz="1800" dirty="0">
                <a:hlinkClick r:id="rId3"/>
              </a:rPr>
              <a:t>http://</a:t>
            </a:r>
            <a:r>
              <a:rPr lang="en-US" sz="1800" dirty="0" smtClean="0">
                <a:hlinkClick r:id="rId3"/>
              </a:rPr>
              <a:t>www.zerotothree.org/public-policy/state-community-policy/nitcci/collaborative-partnerships-between-ece.pdf</a:t>
            </a:r>
            <a:r>
              <a:rPr lang="en-US" sz="1800" dirty="0" smtClean="0"/>
              <a:t> </a:t>
            </a:r>
          </a:p>
          <a:p>
            <a:pPr marL="342900" indent="-342900">
              <a:buFont typeface="Arial" panose="020B0604020202020204" pitchFamily="34" charset="0"/>
              <a:buChar char="•"/>
            </a:pPr>
            <a:r>
              <a:rPr lang="en-US" sz="1800" dirty="0" smtClean="0"/>
              <a:t>“Infants and Toddlers in the Policy Picture: A </a:t>
            </a:r>
            <a:r>
              <a:rPr lang="en-US" sz="1800" dirty="0"/>
              <a:t>Self-Assessment Checklist for States” </a:t>
            </a:r>
            <a:r>
              <a:rPr lang="en-US" sz="1800" dirty="0">
                <a:hlinkClick r:id="rId4"/>
              </a:rPr>
              <a:t>http://</a:t>
            </a:r>
            <a:r>
              <a:rPr lang="en-US" sz="1800" dirty="0" smtClean="0">
                <a:hlinkClick r:id="rId4"/>
              </a:rPr>
              <a:t>www.zerotothree.org/public-policy/policy-toolkit/checklistsinglesmar5.pdf</a:t>
            </a:r>
            <a:r>
              <a:rPr lang="en-US" sz="1800" dirty="0" smtClean="0"/>
              <a:t> </a:t>
            </a:r>
            <a:endParaRPr lang="en-US" sz="1800" dirty="0"/>
          </a:p>
          <a:p>
            <a:pPr marL="342900" indent="-342900">
              <a:buFont typeface="Arial" panose="020B0604020202020204" pitchFamily="34" charset="0"/>
              <a:buChar char="•"/>
            </a:pPr>
            <a:r>
              <a:rPr lang="en-US" sz="1800" dirty="0" smtClean="0"/>
              <a:t>“The Big Picture Planning Guide: Building Cross-Sector Professional Development Systems in </a:t>
            </a:r>
            <a:r>
              <a:rPr lang="en-US" sz="1800" dirty="0"/>
              <a:t>Early Childhood” </a:t>
            </a:r>
            <a:r>
              <a:rPr lang="en-US" sz="1800" dirty="0">
                <a:hlinkClick r:id="rId5"/>
              </a:rPr>
              <a:t>http://</a:t>
            </a:r>
            <a:r>
              <a:rPr lang="en-US" sz="1800" dirty="0" smtClean="0">
                <a:hlinkClick r:id="rId5"/>
              </a:rPr>
              <a:t>fpg.unc.edu/sites/fpg.unc.edu/files/resources/reports-and-policy-briefs/FPG_NPDCI_Big-Picture-Planning-Guide_2011.pdf</a:t>
            </a:r>
            <a:r>
              <a:rPr lang="en-US" sz="1800" dirty="0" smtClean="0"/>
              <a:t> </a:t>
            </a:r>
            <a:endParaRPr lang="en-US" sz="1800" dirty="0"/>
          </a:p>
        </p:txBody>
      </p:sp>
    </p:spTree>
    <p:extLst>
      <p:ext uri="{BB962C8B-B14F-4D97-AF65-F5344CB8AC3E}">
        <p14:creationId xmlns:p14="http://schemas.microsoft.com/office/powerpoint/2010/main" val="41371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r>
              <a:rPr lang="en-US" dirty="0" smtClean="0"/>
              <a:t>Resources</a:t>
            </a:r>
            <a:endParaRPr lang="en-US" dirty="0"/>
          </a:p>
        </p:txBody>
      </p:sp>
      <p:sp>
        <p:nvSpPr>
          <p:cNvPr id="3" name="Text Placeholder 2"/>
          <p:cNvSpPr>
            <a:spLocks noGrp="1"/>
          </p:cNvSpPr>
          <p:nvPr>
            <p:ph type="body" idx="1"/>
          </p:nvPr>
        </p:nvSpPr>
        <p:spPr>
          <a:xfrm>
            <a:off x="533400" y="1524000"/>
            <a:ext cx="8153400" cy="4431983"/>
          </a:xfrm>
        </p:spPr>
        <p:txBody>
          <a:bodyPr/>
          <a:lstStyle/>
          <a:p>
            <a:r>
              <a:rPr lang="en-US" sz="1800" dirty="0" smtClean="0"/>
              <a:t>Poverty</a:t>
            </a:r>
          </a:p>
          <a:p>
            <a:pPr marL="342900" indent="-342900">
              <a:buFont typeface="Arial" panose="020B0604020202020204" pitchFamily="34" charset="0"/>
              <a:buChar char="•"/>
            </a:pPr>
            <a:r>
              <a:rPr lang="en-US" sz="1800" dirty="0" smtClean="0"/>
              <a:t>“State Baby Facts: California” http://www.zerotothree.org/public-policy/state-community-policy/baby-facts/california-baby-facts.pdf</a:t>
            </a:r>
          </a:p>
          <a:p>
            <a:pPr marL="342900" indent="-342900">
              <a:buFont typeface="Arial" panose="020B0604020202020204" pitchFamily="34" charset="0"/>
              <a:buChar char="•"/>
            </a:pPr>
            <a:r>
              <a:rPr lang="en-US" sz="1800" dirty="0" smtClean="0"/>
              <a:t>“Getting Back to Basics: Building the Foundation for Infants, Toddlers, and Families” </a:t>
            </a:r>
            <a:r>
              <a:rPr lang="en-US" sz="1800" dirty="0" smtClean="0">
                <a:hlinkClick r:id="rId2"/>
              </a:rPr>
              <a:t>http://zerotothree.org/public-policy/policy-toolkit/basicneedssingles_mar5.pdf</a:t>
            </a:r>
            <a:r>
              <a:rPr lang="en-US" sz="1800" dirty="0" smtClean="0"/>
              <a:t> </a:t>
            </a:r>
          </a:p>
          <a:p>
            <a:pPr marL="342900" indent="-342900">
              <a:buFont typeface="Arial" panose="020B0604020202020204" pitchFamily="34" charset="0"/>
              <a:buChar char="•"/>
            </a:pPr>
            <a:r>
              <a:rPr lang="en-US" sz="1800" dirty="0" smtClean="0"/>
              <a:t>Working Families Infographic </a:t>
            </a:r>
            <a:r>
              <a:rPr lang="en-US" sz="1800" dirty="0" smtClean="0">
                <a:hlinkClick r:id="rId3"/>
              </a:rPr>
              <a:t>http://www.zerotothree.org/public-policy/working-families-infographic.html</a:t>
            </a:r>
            <a:r>
              <a:rPr lang="en-US" sz="1800" dirty="0" smtClean="0"/>
              <a:t> </a:t>
            </a:r>
          </a:p>
          <a:p>
            <a:pPr marL="342900" indent="-342900">
              <a:buFont typeface="Arial" panose="020B0604020202020204" pitchFamily="34" charset="0"/>
              <a:buChar char="•"/>
            </a:pPr>
            <a:r>
              <a:rPr lang="en-US" sz="1800" dirty="0" smtClean="0"/>
              <a:t>Beyond the Word Gap: Multimedia Resources and Tools </a:t>
            </a:r>
            <a:r>
              <a:rPr lang="en-US" sz="1800" dirty="0" smtClean="0">
                <a:hlinkClick r:id="rId4"/>
              </a:rPr>
              <a:t>http://www.zerotothree.org/policy/beyond-the-word-gap/</a:t>
            </a:r>
            <a:r>
              <a:rPr lang="en-US" sz="1800" dirty="0" smtClean="0"/>
              <a:t> </a:t>
            </a:r>
          </a:p>
          <a:p>
            <a:pPr marL="342900" indent="-342900">
              <a:buFont typeface="Arial" panose="020B0604020202020204" pitchFamily="34" charset="0"/>
              <a:buChar char="•"/>
            </a:pPr>
            <a:r>
              <a:rPr lang="en-US" sz="1800" dirty="0" smtClean="0"/>
              <a:t>“Children’s Defense Fund Child Poverty in America 2013: National Analysis” </a:t>
            </a:r>
            <a:r>
              <a:rPr lang="en-US" sz="1800" dirty="0" smtClean="0">
                <a:hlinkClick r:id="rId5"/>
              </a:rPr>
              <a:t>http://www.childrensdefense.org/zzz-child-research-data-publications/child-poverty-in-america-2013.pdf</a:t>
            </a:r>
            <a:r>
              <a:rPr lang="en-US" sz="1800" dirty="0" smtClean="0"/>
              <a:t> </a:t>
            </a:r>
          </a:p>
          <a:p>
            <a:pPr marL="342900" indent="-342900">
              <a:buFont typeface="Arial" panose="020B0604020202020204" pitchFamily="34" charset="0"/>
              <a:buChar char="•"/>
            </a:pPr>
            <a:r>
              <a:rPr lang="en-US" sz="1800" dirty="0" smtClean="0"/>
              <a:t>“The State of America’s Children 2014” </a:t>
            </a:r>
            <a:r>
              <a:rPr lang="en-US" sz="1800" dirty="0" smtClean="0">
                <a:hlinkClick r:id="rId6"/>
              </a:rPr>
              <a:t>http://www.childrensdefense.org/library/state-of-americas-children/2014-soac.pdf</a:t>
            </a:r>
            <a:r>
              <a:rPr lang="en-US" sz="1800" dirty="0" smtClean="0"/>
              <a:t>  </a:t>
            </a:r>
          </a:p>
        </p:txBody>
      </p:sp>
      <p:sp>
        <p:nvSpPr>
          <p:cNvPr id="4" name="object 7"/>
          <p:cNvSpPr txBox="1">
            <a:spLocks noGrp="1"/>
          </p:cNvSpPr>
          <p:nvPr>
            <p:ph type="ftr" sz="quarter" idx="5"/>
          </p:nvPr>
        </p:nvSpPr>
        <p:spPr>
          <a:xfrm>
            <a:off x="3281786" y="6602540"/>
            <a:ext cx="2575560" cy="127634"/>
          </a:xfrm>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5"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7"/>
              </a:rPr>
              <a:t>w</a:t>
            </a:r>
            <a:r>
              <a:rPr spc="-10" dirty="0">
                <a:hlinkClick r:id="rId7"/>
              </a:rPr>
              <a:t>ww.</a:t>
            </a:r>
            <a:r>
              <a:rPr dirty="0">
                <a:hlinkClick r:id="rId7"/>
              </a:rPr>
              <a:t>z</a:t>
            </a:r>
            <a:r>
              <a:rPr spc="-5" dirty="0">
                <a:hlinkClick r:id="rId7"/>
              </a:rPr>
              <a:t>e</a:t>
            </a:r>
            <a:r>
              <a:rPr dirty="0">
                <a:hlinkClick r:id="rId7"/>
              </a:rPr>
              <a:t>r</a:t>
            </a:r>
            <a:r>
              <a:rPr spc="-5" dirty="0">
                <a:hlinkClick r:id="rId7"/>
              </a:rPr>
              <a:t>o</a:t>
            </a:r>
            <a:r>
              <a:rPr spc="-10" dirty="0">
                <a:hlinkClick r:id="rId7"/>
              </a:rPr>
              <a:t>t</a:t>
            </a:r>
            <a:r>
              <a:rPr spc="-5" dirty="0">
                <a:hlinkClick r:id="rId7"/>
              </a:rPr>
              <a:t>o</a:t>
            </a:r>
            <a:r>
              <a:rPr dirty="0">
                <a:hlinkClick r:id="rId7"/>
              </a:rPr>
              <a:t>t</a:t>
            </a:r>
            <a:r>
              <a:rPr spc="-5" dirty="0">
                <a:hlinkClick r:id="rId7"/>
              </a:rPr>
              <a:t>h</a:t>
            </a:r>
            <a:r>
              <a:rPr spc="-10" dirty="0">
                <a:hlinkClick r:id="rId7"/>
              </a:rPr>
              <a:t>r</a:t>
            </a:r>
            <a:r>
              <a:rPr spc="-5" dirty="0">
                <a:hlinkClick r:id="rId7"/>
              </a:rPr>
              <a:t>ee</a:t>
            </a:r>
            <a:r>
              <a:rPr spc="-10" dirty="0">
                <a:hlinkClick r:id="rId7"/>
              </a:rPr>
              <a:t>.</a:t>
            </a:r>
            <a:r>
              <a:rPr spc="-5" dirty="0">
                <a:hlinkClick r:id="rId7"/>
              </a:rPr>
              <a:t>o</a:t>
            </a:r>
            <a:r>
              <a:rPr dirty="0">
                <a:hlinkClick r:id="rId7"/>
              </a:rPr>
              <a:t>rg</a:t>
            </a:r>
          </a:p>
        </p:txBody>
      </p:sp>
    </p:spTree>
    <p:extLst>
      <p:ext uri="{BB962C8B-B14F-4D97-AF65-F5344CB8AC3E}">
        <p14:creationId xmlns:p14="http://schemas.microsoft.com/office/powerpoint/2010/main" val="20371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r>
              <a:rPr lang="en-US" dirty="0" smtClean="0"/>
              <a:t>Resources</a:t>
            </a:r>
            <a:endParaRPr lang="en-US" dirty="0"/>
          </a:p>
        </p:txBody>
      </p:sp>
      <p:sp>
        <p:nvSpPr>
          <p:cNvPr id="3" name="Text Placeholder 2"/>
          <p:cNvSpPr>
            <a:spLocks noGrp="1"/>
          </p:cNvSpPr>
          <p:nvPr>
            <p:ph type="body" idx="1"/>
          </p:nvPr>
        </p:nvSpPr>
        <p:spPr>
          <a:xfrm>
            <a:off x="533400" y="1539240"/>
            <a:ext cx="8153400" cy="3970318"/>
          </a:xfrm>
        </p:spPr>
        <p:txBody>
          <a:bodyPr/>
          <a:lstStyle/>
          <a:p>
            <a:r>
              <a:rPr lang="en-US" sz="1800" dirty="0" smtClean="0"/>
              <a:t>Impact of Trauma</a:t>
            </a:r>
          </a:p>
          <a:p>
            <a:pPr marL="342900" indent="-342900">
              <a:buFont typeface="Arial" panose="020B0604020202020204" pitchFamily="34" charset="0"/>
              <a:buChar char="•"/>
            </a:pPr>
            <a:r>
              <a:rPr lang="en-US" sz="1800" dirty="0" smtClean="0"/>
              <a:t>“Securing a Bright Future: Maltreated Infants </a:t>
            </a:r>
            <a:r>
              <a:rPr lang="en-US" sz="1800" dirty="0"/>
              <a:t>and Toddlers” </a:t>
            </a:r>
            <a:r>
              <a:rPr lang="en-US" sz="1800" dirty="0">
                <a:hlinkClick r:id="rId2"/>
              </a:rPr>
              <a:t>http://</a:t>
            </a:r>
            <a:r>
              <a:rPr lang="en-US" sz="1800" dirty="0" smtClean="0">
                <a:hlinkClick r:id="rId2"/>
              </a:rPr>
              <a:t>www.zerotothree.org/public-policy/policy-toolkit/childwelfareforweboct21.pdf</a:t>
            </a:r>
            <a:r>
              <a:rPr lang="en-US" sz="1800" dirty="0" smtClean="0"/>
              <a:t> </a:t>
            </a:r>
          </a:p>
          <a:p>
            <a:pPr marL="342900" indent="-342900">
              <a:buFont typeface="Arial" panose="020B0604020202020204" pitchFamily="34" charset="0"/>
              <a:buChar char="•"/>
            </a:pPr>
            <a:r>
              <a:rPr lang="en-US" sz="1800" dirty="0" smtClean="0"/>
              <a:t>“Safe Babies Court Teams: Building Strong Families and </a:t>
            </a:r>
            <a:r>
              <a:rPr lang="en-US" sz="1800" dirty="0"/>
              <a:t>Healthy Communities” </a:t>
            </a:r>
            <a:r>
              <a:rPr lang="en-US" sz="1800" dirty="0">
                <a:hlinkClick r:id="rId3"/>
              </a:rPr>
              <a:t>http://</a:t>
            </a:r>
            <a:r>
              <a:rPr lang="en-US" sz="1800" dirty="0" smtClean="0">
                <a:hlinkClick r:id="rId3"/>
              </a:rPr>
              <a:t>www.zerotothree.org/maltreatment/safe-babies-court-team/safe-babies-court-teams-building-strong-families-and-healthy-communities.html</a:t>
            </a:r>
            <a:r>
              <a:rPr lang="en-US" sz="1800" dirty="0" smtClean="0"/>
              <a:t> </a:t>
            </a:r>
          </a:p>
          <a:p>
            <a:pPr marL="342900" indent="-342900">
              <a:buFont typeface="Arial" panose="020B0604020202020204" pitchFamily="34" charset="0"/>
              <a:buChar char="•"/>
            </a:pPr>
            <a:r>
              <a:rPr lang="en-US" sz="1800" dirty="0" smtClean="0"/>
              <a:t>“Building Resilience: The Power to Cope </a:t>
            </a:r>
            <a:r>
              <a:rPr lang="en-US" sz="1800" dirty="0"/>
              <a:t>with Adversity” </a:t>
            </a:r>
            <a:r>
              <a:rPr lang="en-US" sz="1800" dirty="0">
                <a:hlinkClick r:id="rId4"/>
              </a:rPr>
              <a:t>http://</a:t>
            </a:r>
            <a:r>
              <a:rPr lang="en-US" sz="1800" dirty="0" smtClean="0">
                <a:hlinkClick r:id="rId4"/>
              </a:rPr>
              <a:t>www.zerotothree.org/maltreatment/31-1-prac-tips-beardslee.pdf</a:t>
            </a:r>
            <a:endParaRPr lang="en-US" sz="1800" dirty="0" smtClean="0"/>
          </a:p>
          <a:p>
            <a:pPr marL="342900" indent="-342900">
              <a:buFont typeface="Arial" panose="020B0604020202020204" pitchFamily="34" charset="0"/>
              <a:buChar char="•"/>
            </a:pPr>
            <a:r>
              <a:rPr lang="en-US" sz="1800" dirty="0" smtClean="0"/>
              <a:t>“A Call to Action on Behalf of Maltreated Infants </a:t>
            </a:r>
            <a:r>
              <a:rPr lang="en-US" sz="1800" dirty="0"/>
              <a:t>and Toddlers” </a:t>
            </a:r>
            <a:r>
              <a:rPr lang="en-US" sz="1800" dirty="0">
                <a:hlinkClick r:id="rId5"/>
              </a:rPr>
              <a:t>http://</a:t>
            </a:r>
            <a:r>
              <a:rPr lang="en-US" sz="1800" dirty="0" smtClean="0">
                <a:hlinkClick r:id="rId5"/>
              </a:rPr>
              <a:t>www.childrensdefense.org/library/data/call-to-action-on-behalf-of-maltreated-infants-and-toddlers.pdf</a:t>
            </a:r>
            <a:r>
              <a:rPr lang="en-US" sz="1800" dirty="0" smtClean="0"/>
              <a:t>   </a:t>
            </a:r>
          </a:p>
          <a:p>
            <a:endParaRPr lang="en-US" dirty="0"/>
          </a:p>
        </p:txBody>
      </p:sp>
    </p:spTree>
    <p:extLst>
      <p:ext uri="{BB962C8B-B14F-4D97-AF65-F5344CB8AC3E}">
        <p14:creationId xmlns:p14="http://schemas.microsoft.com/office/powerpoint/2010/main" val="240689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4065" y="769016"/>
            <a:ext cx="8095869" cy="369332"/>
          </a:xfrm>
        </p:spPr>
        <p:txBody>
          <a:bodyPr/>
          <a:lstStyle/>
          <a:p>
            <a:r>
              <a:rPr lang="en-US" dirty="0" smtClean="0"/>
              <a:t>About ZERO TO THREE</a:t>
            </a:r>
            <a:endParaRPr lang="en-US" dirty="0"/>
          </a:p>
        </p:txBody>
      </p:sp>
      <p:sp>
        <p:nvSpPr>
          <p:cNvPr id="6" name="Text Placeholder 5"/>
          <p:cNvSpPr>
            <a:spLocks noGrp="1"/>
          </p:cNvSpPr>
          <p:nvPr>
            <p:ph type="body" idx="1"/>
          </p:nvPr>
        </p:nvSpPr>
        <p:spPr>
          <a:xfrm>
            <a:off x="3281780" y="1600200"/>
            <a:ext cx="5709819" cy="4370427"/>
          </a:xfrm>
        </p:spPr>
        <p:txBody>
          <a:bodyPr/>
          <a:lstStyle/>
          <a:p>
            <a:pPr marL="342900" indent="-342900">
              <a:spcBef>
                <a:spcPts val="600"/>
              </a:spcBef>
              <a:spcAft>
                <a:spcPts val="600"/>
              </a:spcAft>
              <a:buFont typeface="Arial" panose="020B0604020202020204" pitchFamily="34" charset="0"/>
              <a:buChar char="•"/>
            </a:pPr>
            <a:r>
              <a:rPr lang="en-US" b="1" dirty="0" smtClean="0"/>
              <a:t>Our mission </a:t>
            </a:r>
            <a:r>
              <a:rPr lang="en-US" dirty="0" smtClean="0"/>
              <a:t>is to ensure that all babies and toddlers have a strong start in life.</a:t>
            </a:r>
            <a:endParaRPr lang="en-US" dirty="0"/>
          </a:p>
          <a:p>
            <a:pPr marL="342900" indent="-342900">
              <a:spcBef>
                <a:spcPts val="600"/>
              </a:spcBef>
              <a:spcAft>
                <a:spcPts val="600"/>
              </a:spcAft>
              <a:buFont typeface="Arial" panose="020B0604020202020204" pitchFamily="34" charset="0"/>
              <a:buChar char="•"/>
            </a:pPr>
            <a:r>
              <a:rPr lang="en-US" dirty="0" smtClean="0"/>
              <a:t>We provide parents, professionals, and policymakers the knowledge and  know-how to nurture early development.</a:t>
            </a:r>
            <a:endParaRPr lang="en-US" dirty="0"/>
          </a:p>
          <a:p>
            <a:pPr marL="342900" indent="-342900">
              <a:spcBef>
                <a:spcPts val="600"/>
              </a:spcBef>
              <a:spcAft>
                <a:spcPts val="600"/>
              </a:spcAft>
              <a:buFont typeface="Arial" panose="020B0604020202020204" pitchFamily="34" charset="0"/>
              <a:buChar char="•"/>
            </a:pPr>
            <a:r>
              <a:rPr lang="en-US" dirty="0" smtClean="0"/>
              <a:t>We envision a society with the knowledge and the will to support all infants and toddlers in reaching their full potential. </a:t>
            </a:r>
            <a:endParaRPr lang="en-US" dirty="0"/>
          </a:p>
        </p:txBody>
      </p:sp>
      <p:sp>
        <p:nvSpPr>
          <p:cNvPr id="7" name="object 3"/>
          <p:cNvSpPr txBox="1"/>
          <p:nvPr/>
        </p:nvSpPr>
        <p:spPr>
          <a:xfrm>
            <a:off x="3281781" y="6602540"/>
            <a:ext cx="2568575" cy="127635"/>
          </a:xfrm>
          <a:prstGeom prst="rect">
            <a:avLst/>
          </a:prstGeom>
        </p:spPr>
        <p:txBody>
          <a:bodyPr vert="horz" wrap="square" lIns="0" tIns="0" rIns="0" bIns="0" rtlCol="0">
            <a:spAutoFit/>
          </a:bodyPr>
          <a:lstStyle/>
          <a:p>
            <a:pPr marL="12700">
              <a:lnSpc>
                <a:spcPct val="100000"/>
              </a:lnSpc>
            </a:pPr>
            <a:r>
              <a:rPr sz="800" spc="-5" dirty="0">
                <a:latin typeface="Arial"/>
                <a:cs typeface="Arial"/>
              </a:rPr>
              <a:t>Copyrigh</a:t>
            </a:r>
            <a:r>
              <a:rPr sz="800" dirty="0">
                <a:latin typeface="Arial"/>
                <a:cs typeface="Arial"/>
              </a:rPr>
              <a:t>t</a:t>
            </a:r>
            <a:r>
              <a:rPr sz="800" spc="20" dirty="0">
                <a:latin typeface="Arial"/>
                <a:cs typeface="Arial"/>
              </a:rPr>
              <a:t> </a:t>
            </a:r>
            <a:r>
              <a:rPr sz="800" dirty="0">
                <a:latin typeface="Arial"/>
                <a:cs typeface="Arial"/>
              </a:rPr>
              <a:t>© </a:t>
            </a:r>
            <a:r>
              <a:rPr sz="800" spc="-5" dirty="0" smtClean="0">
                <a:latin typeface="Arial"/>
                <a:cs typeface="Arial"/>
              </a:rPr>
              <a:t>201</a:t>
            </a:r>
            <a:r>
              <a:rPr lang="en-US" sz="800" dirty="0" smtClean="0">
                <a:latin typeface="Arial"/>
                <a:cs typeface="Arial"/>
              </a:rPr>
              <a:t>5 </a:t>
            </a:r>
            <a:r>
              <a:rPr sz="800" spc="-5" dirty="0" smtClean="0">
                <a:latin typeface="Arial"/>
                <a:cs typeface="Arial"/>
              </a:rPr>
              <a:t>ZER</a:t>
            </a:r>
            <a:r>
              <a:rPr sz="800" dirty="0" smtClean="0">
                <a:latin typeface="Arial"/>
                <a:cs typeface="Arial"/>
              </a:rPr>
              <a:t>O</a:t>
            </a:r>
            <a:r>
              <a:rPr sz="800" spc="-10" dirty="0" smtClean="0">
                <a:latin typeface="Arial"/>
                <a:cs typeface="Arial"/>
              </a:rPr>
              <a:t> </a:t>
            </a:r>
            <a:r>
              <a:rPr sz="800" spc="-5" dirty="0">
                <a:latin typeface="Arial"/>
                <a:cs typeface="Arial"/>
              </a:rPr>
              <a:t>T</a:t>
            </a:r>
            <a:r>
              <a:rPr sz="800" dirty="0">
                <a:latin typeface="Arial"/>
                <a:cs typeface="Arial"/>
              </a:rPr>
              <a:t>O</a:t>
            </a:r>
            <a:r>
              <a:rPr sz="800" spc="-10" dirty="0">
                <a:latin typeface="Arial"/>
                <a:cs typeface="Arial"/>
              </a:rPr>
              <a:t> </a:t>
            </a:r>
            <a:r>
              <a:rPr sz="800" spc="-5" dirty="0">
                <a:latin typeface="Arial"/>
                <a:cs typeface="Arial"/>
              </a:rPr>
              <a:t>THREE</a:t>
            </a:r>
            <a:r>
              <a:rPr sz="800" dirty="0">
                <a:latin typeface="Arial"/>
                <a:cs typeface="Arial"/>
              </a:rPr>
              <a:t>.</a:t>
            </a:r>
            <a:r>
              <a:rPr sz="800" spc="-5" dirty="0">
                <a:latin typeface="Arial"/>
                <a:cs typeface="Arial"/>
              </a:rPr>
              <a:t> Al</a:t>
            </a:r>
            <a:r>
              <a:rPr sz="800" dirty="0">
                <a:latin typeface="Arial"/>
                <a:cs typeface="Arial"/>
              </a:rPr>
              <a:t>l</a:t>
            </a:r>
            <a:r>
              <a:rPr sz="800" spc="-5" dirty="0">
                <a:latin typeface="Arial"/>
                <a:cs typeface="Arial"/>
              </a:rPr>
              <a:t> right</a:t>
            </a:r>
            <a:r>
              <a:rPr sz="800" dirty="0">
                <a:latin typeface="Arial"/>
                <a:cs typeface="Arial"/>
              </a:rPr>
              <a:t>s </a:t>
            </a:r>
            <a:r>
              <a:rPr sz="800" spc="-5" dirty="0">
                <a:latin typeface="Arial"/>
                <a:cs typeface="Arial"/>
              </a:rPr>
              <a:t>reserved.</a:t>
            </a:r>
            <a:endParaRPr sz="800" dirty="0">
              <a:latin typeface="Arial"/>
              <a:cs typeface="Arial"/>
            </a:endParaRPr>
          </a:p>
        </p:txBody>
      </p:sp>
      <p:pic>
        <p:nvPicPr>
          <p:cNvPr id="9" name="Picture 3" descr="firstpageFolderPP5"/>
          <p:cNvPicPr>
            <a:picLocks noChangeAspect="1" noChangeArrowheads="1"/>
          </p:cNvPicPr>
          <p:nvPr/>
        </p:nvPicPr>
        <p:blipFill>
          <a:blip r:embed="rId3" cstate="print">
            <a:extLst/>
          </a:blip>
          <a:srcRect/>
          <a:stretch>
            <a:fillRect/>
          </a:stretch>
        </p:blipFill>
        <p:spPr bwMode="auto">
          <a:xfrm>
            <a:off x="472016" y="2219425"/>
            <a:ext cx="2347384" cy="2962175"/>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ma14="http://schemas.microsoft.com/office/mac/drawingml/2011/main" xmlns="" val="1"/>
            </a:ext>
          </a:extLst>
        </p:spPr>
      </p:pic>
      <p:sp>
        <p:nvSpPr>
          <p:cNvPr id="10"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4"/>
              </a:rPr>
              <a:t>w</a:t>
            </a:r>
            <a:r>
              <a:rPr spc="-10" dirty="0">
                <a:hlinkClick r:id="rId4"/>
              </a:rPr>
              <a:t>ww.</a:t>
            </a:r>
            <a:r>
              <a:rPr dirty="0">
                <a:hlinkClick r:id="rId4"/>
              </a:rPr>
              <a:t>z</a:t>
            </a:r>
            <a:r>
              <a:rPr spc="-5" dirty="0">
                <a:hlinkClick r:id="rId4"/>
              </a:rPr>
              <a:t>e</a:t>
            </a:r>
            <a:r>
              <a:rPr dirty="0">
                <a:hlinkClick r:id="rId4"/>
              </a:rPr>
              <a:t>r</a:t>
            </a:r>
            <a:r>
              <a:rPr spc="-5" dirty="0">
                <a:hlinkClick r:id="rId4"/>
              </a:rPr>
              <a:t>o</a:t>
            </a:r>
            <a:r>
              <a:rPr spc="-10" dirty="0">
                <a:hlinkClick r:id="rId4"/>
              </a:rPr>
              <a:t>t</a:t>
            </a:r>
            <a:r>
              <a:rPr spc="-5" dirty="0">
                <a:hlinkClick r:id="rId4"/>
              </a:rPr>
              <a:t>o</a:t>
            </a:r>
            <a:r>
              <a:rPr dirty="0">
                <a:hlinkClick r:id="rId4"/>
              </a:rPr>
              <a:t>t</a:t>
            </a:r>
            <a:r>
              <a:rPr spc="-5" dirty="0">
                <a:hlinkClick r:id="rId4"/>
              </a:rPr>
              <a:t>h</a:t>
            </a:r>
            <a:r>
              <a:rPr spc="-10" dirty="0">
                <a:hlinkClick r:id="rId4"/>
              </a:rPr>
              <a:t>r</a:t>
            </a:r>
            <a:r>
              <a:rPr spc="-5" dirty="0">
                <a:hlinkClick r:id="rId4"/>
              </a:rPr>
              <a:t>ee</a:t>
            </a:r>
            <a:r>
              <a:rPr spc="-10" dirty="0">
                <a:hlinkClick r:id="rId4"/>
              </a:rPr>
              <a:t>.</a:t>
            </a:r>
            <a:r>
              <a:rPr spc="-5" dirty="0">
                <a:hlinkClick r:id="rId4"/>
              </a:rPr>
              <a:t>o</a:t>
            </a:r>
            <a:r>
              <a:rPr dirty="0">
                <a:hlinkClick r:id="rId4"/>
              </a:rPr>
              <a:t>rg</a:t>
            </a:r>
          </a:p>
        </p:txBody>
      </p:sp>
    </p:spTree>
    <p:extLst>
      <p:ext uri="{BB962C8B-B14F-4D97-AF65-F5344CB8AC3E}">
        <p14:creationId xmlns:p14="http://schemas.microsoft.com/office/powerpoint/2010/main" val="40713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65" y="769016"/>
            <a:ext cx="8095869" cy="369332"/>
          </a:xfrm>
        </p:spPr>
        <p:txBody>
          <a:bodyPr/>
          <a:lstStyle/>
          <a:p>
            <a:pPr algn="ctr"/>
            <a:r>
              <a:rPr lang="en-US" dirty="0" smtClean="0"/>
              <a:t>Infants and Toddlers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1" y="1524001"/>
            <a:ext cx="1905000" cy="309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178902"/>
            <a:ext cx="1524000" cy="288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949484"/>
            <a:ext cx="2829616" cy="211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38736"/>
            <a:ext cx="3733800" cy="438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9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ERO-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76200" y="381000"/>
            <a:ext cx="8305800" cy="533400"/>
          </a:xfrm>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r>
              <a:rPr lang="en-US" altLang="en-US" sz="2800" b="1" smtClean="0">
                <a:solidFill>
                  <a:schemeClr val="hlink"/>
                </a:solidFill>
              </a:rPr>
              <a:t>The Early Years Matter</a:t>
            </a:r>
          </a:p>
        </p:txBody>
      </p:sp>
      <p:sp>
        <p:nvSpPr>
          <p:cNvPr id="13316" name="Rectangle 4"/>
          <p:cNvSpPr>
            <a:spLocks noGrp="1" noChangeArrowheads="1"/>
          </p:cNvSpPr>
          <p:nvPr>
            <p:ph type="body" idx="1"/>
          </p:nvPr>
        </p:nvSpPr>
        <p:spPr>
          <a:xfrm>
            <a:off x="609600" y="1676400"/>
            <a:ext cx="4572000" cy="44196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FontTx/>
              <a:buNone/>
            </a:pPr>
            <a:r>
              <a:rPr lang="en-US" altLang="en-US" sz="2800" b="1" smtClean="0">
                <a:cs typeface="Times New Roman" pitchFamily="18" charset="0"/>
              </a:rPr>
              <a:t>How children </a:t>
            </a:r>
            <a:r>
              <a:rPr lang="en-US" altLang="en-US" sz="2800" b="1" i="1" smtClean="0">
                <a:solidFill>
                  <a:schemeClr val="hlink"/>
                </a:solidFill>
                <a:cs typeface="Times New Roman" pitchFamily="18" charset="0"/>
              </a:rPr>
              <a:t>feel</a:t>
            </a:r>
            <a:r>
              <a:rPr lang="en-US" altLang="en-US" sz="2800" b="1" smtClean="0">
                <a:cs typeface="Times New Roman" pitchFamily="18" charset="0"/>
              </a:rPr>
              <a:t> is as important as how they </a:t>
            </a:r>
            <a:r>
              <a:rPr lang="en-US" altLang="en-US" sz="2800" b="1" i="1" smtClean="0">
                <a:solidFill>
                  <a:schemeClr val="hlink"/>
                </a:solidFill>
                <a:cs typeface="Times New Roman" pitchFamily="18" charset="0"/>
              </a:rPr>
              <a:t>think</a:t>
            </a:r>
            <a:r>
              <a:rPr lang="en-US" altLang="en-US" sz="2800" b="1" smtClean="0">
                <a:cs typeface="Times New Roman" pitchFamily="18" charset="0"/>
              </a:rPr>
              <a:t>, and how they are </a:t>
            </a:r>
            <a:r>
              <a:rPr lang="en-US" altLang="en-US" sz="2800" b="1" i="1" smtClean="0">
                <a:solidFill>
                  <a:schemeClr val="hlink"/>
                </a:solidFill>
                <a:cs typeface="Times New Roman" pitchFamily="18" charset="0"/>
              </a:rPr>
              <a:t>treated</a:t>
            </a:r>
            <a:r>
              <a:rPr lang="en-US" altLang="en-US" sz="2800" b="1" smtClean="0">
                <a:cs typeface="Times New Roman" pitchFamily="18" charset="0"/>
              </a:rPr>
              <a:t> is as important as what they are </a:t>
            </a:r>
            <a:r>
              <a:rPr lang="en-US" altLang="en-US" sz="2800" b="1" i="1" smtClean="0">
                <a:solidFill>
                  <a:schemeClr val="hlink"/>
                </a:solidFill>
                <a:cs typeface="Times New Roman" pitchFamily="18" charset="0"/>
              </a:rPr>
              <a:t>taught</a:t>
            </a:r>
            <a:r>
              <a:rPr lang="en-US" altLang="en-US" sz="2800" b="1" smtClean="0">
                <a:cs typeface="Times New Roman" pitchFamily="18" charset="0"/>
              </a:rPr>
              <a:t>, particularly with respect to their readiness to succeed in school.</a:t>
            </a:r>
            <a:r>
              <a:rPr lang="en-US" altLang="en-US" sz="3300" b="1" i="1" smtClean="0">
                <a:cs typeface="Times New Roman" pitchFamily="18" charset="0"/>
              </a:rPr>
              <a:t> </a:t>
            </a:r>
            <a:endParaRPr lang="en-US" altLang="en-US" sz="3300" b="1" i="1" smtClean="0">
              <a:solidFill>
                <a:schemeClr val="accent2"/>
              </a:solidFill>
            </a:endParaRPr>
          </a:p>
          <a:p>
            <a:pPr marL="0" indent="0" eaLnBrk="1" hangingPunct="1"/>
            <a:endParaRPr lang="en-US" altLang="en-US" smtClean="0"/>
          </a:p>
        </p:txBody>
      </p:sp>
      <p:pic>
        <p:nvPicPr>
          <p:cNvPr id="13317" name="Picture 5" descr="smPTO_04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1676400"/>
            <a:ext cx="24892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0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Bab</a:t>
            </a:r>
            <a:r>
              <a:rPr dirty="0"/>
              <a:t>i</a:t>
            </a:r>
            <a:r>
              <a:rPr spc="-5" dirty="0"/>
              <a:t>e</a:t>
            </a:r>
            <a:r>
              <a:rPr dirty="0"/>
              <a:t>s </a:t>
            </a:r>
            <a:r>
              <a:rPr spc="-5" dirty="0"/>
              <a:t>A</a:t>
            </a:r>
            <a:r>
              <a:rPr dirty="0"/>
              <a:t>re</a:t>
            </a:r>
            <a:r>
              <a:rPr spc="10" dirty="0"/>
              <a:t> </a:t>
            </a:r>
            <a:r>
              <a:rPr spc="-5" dirty="0"/>
              <a:t>S</a:t>
            </a:r>
            <a:r>
              <a:rPr dirty="0"/>
              <a:t>m</a:t>
            </a:r>
            <a:r>
              <a:rPr spc="-5" dirty="0"/>
              <a:t>a</a:t>
            </a:r>
            <a:r>
              <a:rPr dirty="0"/>
              <a:t>ll.</a:t>
            </a:r>
            <a:r>
              <a:rPr spc="-15" dirty="0"/>
              <a:t> </a:t>
            </a:r>
            <a:r>
              <a:rPr spc="-5" dirty="0"/>
              <a:t>The</a:t>
            </a:r>
            <a:r>
              <a:rPr dirty="0"/>
              <a:t>ir</a:t>
            </a:r>
            <a:r>
              <a:rPr spc="-5" dirty="0"/>
              <a:t> Need</a:t>
            </a:r>
            <a:r>
              <a:rPr dirty="0"/>
              <a:t>s</a:t>
            </a:r>
            <a:r>
              <a:rPr spc="10" dirty="0"/>
              <a:t> </a:t>
            </a:r>
            <a:r>
              <a:rPr spc="-5" dirty="0"/>
              <a:t>A</a:t>
            </a:r>
            <a:r>
              <a:rPr dirty="0"/>
              <a:t>re </a:t>
            </a:r>
            <a:r>
              <a:rPr spc="-5" dirty="0"/>
              <a:t>B</a:t>
            </a:r>
            <a:r>
              <a:rPr dirty="0"/>
              <a:t>i</a:t>
            </a:r>
            <a:r>
              <a:rPr spc="-5" dirty="0"/>
              <a:t>g.</a:t>
            </a:r>
          </a:p>
        </p:txBody>
      </p:sp>
      <p:sp>
        <p:nvSpPr>
          <p:cNvPr id="5" name="object 5"/>
          <p:cNvSpPr/>
          <p:nvPr/>
        </p:nvSpPr>
        <p:spPr>
          <a:xfrm>
            <a:off x="5791200" y="1524000"/>
            <a:ext cx="3149599" cy="4724399"/>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5" dirty="0">
                <a:hlinkClick r:id="rId4"/>
              </a:rPr>
              <a:t>w</a:t>
            </a:r>
            <a:r>
              <a:rPr spc="-10" dirty="0">
                <a:hlinkClick r:id="rId4"/>
              </a:rPr>
              <a:t>ww.</a:t>
            </a:r>
            <a:r>
              <a:rPr dirty="0">
                <a:hlinkClick r:id="rId4"/>
              </a:rPr>
              <a:t>z</a:t>
            </a:r>
            <a:r>
              <a:rPr spc="-5" dirty="0">
                <a:hlinkClick r:id="rId4"/>
              </a:rPr>
              <a:t>e</a:t>
            </a:r>
            <a:r>
              <a:rPr dirty="0">
                <a:hlinkClick r:id="rId4"/>
              </a:rPr>
              <a:t>r</a:t>
            </a:r>
            <a:r>
              <a:rPr spc="-5" dirty="0">
                <a:hlinkClick r:id="rId4"/>
              </a:rPr>
              <a:t>o</a:t>
            </a:r>
            <a:r>
              <a:rPr spc="-10" dirty="0">
                <a:hlinkClick r:id="rId4"/>
              </a:rPr>
              <a:t>t</a:t>
            </a:r>
            <a:r>
              <a:rPr spc="-5" dirty="0">
                <a:hlinkClick r:id="rId4"/>
              </a:rPr>
              <a:t>o</a:t>
            </a:r>
            <a:r>
              <a:rPr dirty="0">
                <a:hlinkClick r:id="rId4"/>
              </a:rPr>
              <a:t>t</a:t>
            </a:r>
            <a:r>
              <a:rPr spc="-5" dirty="0">
                <a:hlinkClick r:id="rId4"/>
              </a:rPr>
              <a:t>h</a:t>
            </a:r>
            <a:r>
              <a:rPr spc="-10" dirty="0">
                <a:hlinkClick r:id="rId4"/>
              </a:rPr>
              <a:t>r</a:t>
            </a:r>
            <a:r>
              <a:rPr spc="-5" dirty="0">
                <a:hlinkClick r:id="rId4"/>
              </a:rPr>
              <a:t>ee</a:t>
            </a:r>
            <a:r>
              <a:rPr spc="-10" dirty="0">
                <a:hlinkClick r:id="rId4"/>
              </a:rPr>
              <a:t>.</a:t>
            </a:r>
            <a:r>
              <a:rPr spc="-5" dirty="0">
                <a:hlinkClick r:id="rId4"/>
              </a:rPr>
              <a:t>o</a:t>
            </a:r>
            <a:r>
              <a:rPr dirty="0">
                <a:hlinkClick r:id="rId4"/>
              </a:rPr>
              <a:t>rg</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9" name="Rounded Rectangle 8"/>
          <p:cNvSpPr/>
          <p:nvPr/>
        </p:nvSpPr>
        <p:spPr>
          <a:xfrm>
            <a:off x="375834" y="1569202"/>
            <a:ext cx="5105400" cy="1981199"/>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2400" spc="-25" dirty="0" smtClean="0">
              <a:latin typeface="Arial"/>
              <a:cs typeface="Arial"/>
            </a:endParaRPr>
          </a:p>
          <a:p>
            <a:r>
              <a:rPr lang="en-US" sz="2400" spc="-25" dirty="0" smtClean="0">
                <a:latin typeface="Arial"/>
                <a:cs typeface="Arial"/>
              </a:rPr>
              <a:t>Parents and caregivers need resources and tools to provide a safe, loving, and nurturing environment for babies and young children. </a:t>
            </a:r>
            <a:endParaRPr lang="en-US" sz="2400" dirty="0" smtClean="0">
              <a:latin typeface="Arial"/>
              <a:cs typeface="Arial"/>
            </a:endParaRPr>
          </a:p>
          <a:p>
            <a:endParaRPr lang="en-US" sz="2400" dirty="0">
              <a:latin typeface="Arial" panose="020B0604020202020204" pitchFamily="34" charset="0"/>
              <a:cs typeface="Arial" panose="020B0604020202020204" pitchFamily="34" charset="0"/>
            </a:endParaRPr>
          </a:p>
        </p:txBody>
      </p:sp>
      <p:sp>
        <p:nvSpPr>
          <p:cNvPr id="10" name="Rounded Rectangle 9"/>
          <p:cNvSpPr/>
          <p:nvPr/>
        </p:nvSpPr>
        <p:spPr>
          <a:xfrm>
            <a:off x="381000" y="3701512"/>
            <a:ext cx="5105400" cy="1752600"/>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400" spc="-25" dirty="0">
                <a:latin typeface="Arial"/>
                <a:cs typeface="Arial"/>
              </a:rPr>
              <a:t>N</a:t>
            </a:r>
            <a:r>
              <a:rPr lang="en-US" sz="2400" spc="-15" dirty="0">
                <a:latin typeface="Arial"/>
                <a:cs typeface="Arial"/>
              </a:rPr>
              <a:t>o</a:t>
            </a:r>
            <a:r>
              <a:rPr lang="en-US" sz="2400" spc="5" dirty="0">
                <a:latin typeface="Arial"/>
                <a:cs typeface="Arial"/>
              </a:rPr>
              <a:t> </a:t>
            </a:r>
            <a:r>
              <a:rPr lang="en-US" sz="2400" spc="-10" dirty="0">
                <a:latin typeface="Arial"/>
                <a:cs typeface="Arial"/>
              </a:rPr>
              <a:t>on</a:t>
            </a:r>
            <a:r>
              <a:rPr lang="en-US" sz="2400" spc="-15" dirty="0">
                <a:latin typeface="Arial"/>
                <a:cs typeface="Arial"/>
              </a:rPr>
              <a:t>e</a:t>
            </a:r>
            <a:r>
              <a:rPr lang="en-US" sz="2400" spc="5" dirty="0">
                <a:latin typeface="Arial"/>
                <a:cs typeface="Arial"/>
              </a:rPr>
              <a:t> </a:t>
            </a:r>
            <a:r>
              <a:rPr lang="en-US" sz="2400" spc="-10" dirty="0">
                <a:latin typeface="Arial"/>
                <a:cs typeface="Arial"/>
              </a:rPr>
              <a:t>p</a:t>
            </a:r>
            <a:r>
              <a:rPr lang="en-US" sz="2400" spc="-15" dirty="0">
                <a:latin typeface="Arial"/>
                <a:cs typeface="Arial"/>
              </a:rPr>
              <a:t>r</a:t>
            </a:r>
            <a:r>
              <a:rPr lang="en-US" sz="2400" spc="-10" dirty="0">
                <a:latin typeface="Arial"/>
                <a:cs typeface="Arial"/>
              </a:rPr>
              <a:t>ofe</a:t>
            </a:r>
            <a:r>
              <a:rPr lang="en-US" sz="2400" spc="-15" dirty="0">
                <a:latin typeface="Arial"/>
                <a:cs typeface="Arial"/>
              </a:rPr>
              <a:t>ssi</a:t>
            </a:r>
            <a:r>
              <a:rPr lang="en-US" sz="2400" spc="-10" dirty="0">
                <a:latin typeface="Arial"/>
                <a:cs typeface="Arial"/>
              </a:rPr>
              <a:t>o</a:t>
            </a:r>
            <a:r>
              <a:rPr lang="en-US" sz="2400" spc="-15" dirty="0">
                <a:latin typeface="Arial"/>
                <a:cs typeface="Arial"/>
              </a:rPr>
              <a:t>n</a:t>
            </a:r>
            <a:r>
              <a:rPr lang="en-US" sz="2400" spc="5" dirty="0">
                <a:latin typeface="Arial"/>
                <a:cs typeface="Arial"/>
              </a:rPr>
              <a:t> </a:t>
            </a:r>
            <a:r>
              <a:rPr lang="en-US" sz="2400" spc="-10" dirty="0">
                <a:latin typeface="Arial"/>
                <a:cs typeface="Arial"/>
              </a:rPr>
              <a:t>or</a:t>
            </a:r>
            <a:r>
              <a:rPr lang="en-US" sz="2400" spc="-5" dirty="0">
                <a:latin typeface="Arial"/>
                <a:cs typeface="Arial"/>
              </a:rPr>
              <a:t> </a:t>
            </a:r>
            <a:r>
              <a:rPr lang="en-US" sz="2400" spc="-15" dirty="0">
                <a:latin typeface="Arial"/>
                <a:cs typeface="Arial"/>
              </a:rPr>
              <a:t>s</a:t>
            </a:r>
            <a:r>
              <a:rPr lang="en-US" sz="2400" spc="-10" dirty="0">
                <a:latin typeface="Arial"/>
                <a:cs typeface="Arial"/>
              </a:rPr>
              <a:t>ector</a:t>
            </a:r>
            <a:r>
              <a:rPr lang="en-US" sz="2400" spc="-5" dirty="0">
                <a:latin typeface="Arial"/>
                <a:cs typeface="Arial"/>
              </a:rPr>
              <a:t> </a:t>
            </a:r>
            <a:r>
              <a:rPr lang="en-US" sz="2400" spc="-15" dirty="0">
                <a:latin typeface="Arial"/>
                <a:cs typeface="Arial"/>
              </a:rPr>
              <a:t>c</a:t>
            </a:r>
            <a:r>
              <a:rPr lang="en-US" sz="2400" spc="-10" dirty="0">
                <a:latin typeface="Arial"/>
                <a:cs typeface="Arial"/>
              </a:rPr>
              <a:t>onta</a:t>
            </a:r>
            <a:r>
              <a:rPr lang="en-US" sz="2400" spc="-15" dirty="0">
                <a:latin typeface="Arial"/>
                <a:cs typeface="Arial"/>
              </a:rPr>
              <a:t>i</a:t>
            </a:r>
            <a:r>
              <a:rPr lang="en-US" sz="2400" spc="-10" dirty="0">
                <a:latin typeface="Arial"/>
                <a:cs typeface="Arial"/>
              </a:rPr>
              <a:t>n</a:t>
            </a:r>
            <a:r>
              <a:rPr lang="en-US" sz="2400" spc="-15" dirty="0">
                <a:latin typeface="Arial"/>
                <a:cs typeface="Arial"/>
              </a:rPr>
              <a:t>s</a:t>
            </a:r>
            <a:r>
              <a:rPr lang="en-US" sz="2400" dirty="0">
                <a:latin typeface="Arial"/>
                <a:cs typeface="Arial"/>
              </a:rPr>
              <a:t> </a:t>
            </a:r>
            <a:r>
              <a:rPr lang="en-US" sz="2400" spc="-10" dirty="0">
                <a:latin typeface="Arial"/>
                <a:cs typeface="Arial"/>
              </a:rPr>
              <a:t>th</a:t>
            </a:r>
            <a:r>
              <a:rPr lang="en-US" sz="2400" spc="-15" dirty="0">
                <a:latin typeface="Arial"/>
                <a:cs typeface="Arial"/>
              </a:rPr>
              <a:t>e</a:t>
            </a:r>
            <a:r>
              <a:rPr lang="en-US" sz="2400" spc="-10" dirty="0">
                <a:latin typeface="Arial"/>
                <a:cs typeface="Arial"/>
              </a:rPr>
              <a:t> e</a:t>
            </a:r>
            <a:r>
              <a:rPr lang="en-US" sz="2400" spc="-40" dirty="0">
                <a:latin typeface="Arial"/>
                <a:cs typeface="Arial"/>
              </a:rPr>
              <a:t>x</a:t>
            </a:r>
            <a:r>
              <a:rPr lang="en-US" sz="2400" spc="-10" dirty="0">
                <a:latin typeface="Arial"/>
                <a:cs typeface="Arial"/>
              </a:rPr>
              <a:t>pe</a:t>
            </a:r>
            <a:r>
              <a:rPr lang="en-US" sz="2400" spc="-15" dirty="0">
                <a:latin typeface="Arial"/>
                <a:cs typeface="Arial"/>
              </a:rPr>
              <a:t>r</a:t>
            </a:r>
            <a:r>
              <a:rPr lang="en-US" sz="2400" spc="-10" dirty="0">
                <a:latin typeface="Arial"/>
                <a:cs typeface="Arial"/>
              </a:rPr>
              <a:t>t</a:t>
            </a:r>
            <a:r>
              <a:rPr lang="en-US" sz="2400" spc="-15" dirty="0">
                <a:latin typeface="Arial"/>
                <a:cs typeface="Arial"/>
              </a:rPr>
              <a:t>ise</a:t>
            </a:r>
            <a:r>
              <a:rPr lang="en-US" sz="2400" spc="40" dirty="0">
                <a:latin typeface="Arial"/>
                <a:cs typeface="Arial"/>
              </a:rPr>
              <a:t> </a:t>
            </a:r>
            <a:r>
              <a:rPr lang="en-US" sz="2400" spc="-10" dirty="0">
                <a:latin typeface="Arial"/>
                <a:cs typeface="Arial"/>
              </a:rPr>
              <a:t>or</a:t>
            </a:r>
            <a:r>
              <a:rPr lang="en-US" sz="2400" spc="-5" dirty="0">
                <a:latin typeface="Arial"/>
                <a:cs typeface="Arial"/>
              </a:rPr>
              <a:t> </a:t>
            </a:r>
            <a:r>
              <a:rPr lang="en-US" sz="2400" spc="-15" dirty="0">
                <a:latin typeface="Arial"/>
                <a:cs typeface="Arial"/>
              </a:rPr>
              <a:t>r</a:t>
            </a:r>
            <a:r>
              <a:rPr lang="en-US" sz="2400" spc="-10" dirty="0">
                <a:latin typeface="Arial"/>
                <a:cs typeface="Arial"/>
              </a:rPr>
              <a:t>e</a:t>
            </a:r>
            <a:r>
              <a:rPr lang="en-US" sz="2400" spc="-15" dirty="0">
                <a:latin typeface="Arial"/>
                <a:cs typeface="Arial"/>
              </a:rPr>
              <a:t>s</a:t>
            </a:r>
            <a:r>
              <a:rPr lang="en-US" sz="2400" spc="-10" dirty="0">
                <a:latin typeface="Arial"/>
                <a:cs typeface="Arial"/>
              </a:rPr>
              <a:t>ou</a:t>
            </a:r>
            <a:r>
              <a:rPr lang="en-US" sz="2400" spc="-20" dirty="0">
                <a:latin typeface="Arial"/>
                <a:cs typeface="Arial"/>
              </a:rPr>
              <a:t>rc</a:t>
            </a:r>
            <a:r>
              <a:rPr lang="en-US" sz="2400" spc="-10" dirty="0">
                <a:latin typeface="Arial"/>
                <a:cs typeface="Arial"/>
              </a:rPr>
              <a:t>e</a:t>
            </a:r>
            <a:r>
              <a:rPr lang="en-US" sz="2400" spc="-15" dirty="0">
                <a:latin typeface="Arial"/>
                <a:cs typeface="Arial"/>
              </a:rPr>
              <a:t>s</a:t>
            </a:r>
            <a:r>
              <a:rPr lang="en-US" sz="2400" spc="10" dirty="0">
                <a:latin typeface="Arial"/>
                <a:cs typeface="Arial"/>
              </a:rPr>
              <a:t> </a:t>
            </a:r>
            <a:r>
              <a:rPr lang="en-US" sz="2400" spc="-15" dirty="0">
                <a:latin typeface="Arial"/>
                <a:cs typeface="Arial"/>
              </a:rPr>
              <a:t>to</a:t>
            </a:r>
            <a:r>
              <a:rPr lang="en-US" sz="2400" spc="-10" dirty="0">
                <a:latin typeface="Arial"/>
                <a:cs typeface="Arial"/>
              </a:rPr>
              <a:t> </a:t>
            </a:r>
            <a:r>
              <a:rPr lang="en-US" sz="2400" spc="-15" dirty="0">
                <a:latin typeface="Arial"/>
                <a:cs typeface="Arial"/>
              </a:rPr>
              <a:t>r</a:t>
            </a:r>
            <a:r>
              <a:rPr lang="en-US" sz="2400" spc="-10" dirty="0">
                <a:latin typeface="Arial"/>
                <a:cs typeface="Arial"/>
              </a:rPr>
              <a:t>e</a:t>
            </a:r>
            <a:r>
              <a:rPr lang="en-US" sz="2400" spc="-15" dirty="0">
                <a:latin typeface="Arial"/>
                <a:cs typeface="Arial"/>
              </a:rPr>
              <a:t>c</a:t>
            </a:r>
            <a:r>
              <a:rPr lang="en-US" sz="2400" spc="-10" dirty="0">
                <a:latin typeface="Arial"/>
                <a:cs typeface="Arial"/>
              </a:rPr>
              <a:t>ogn</a:t>
            </a:r>
            <a:r>
              <a:rPr lang="en-US" sz="2400" spc="-15" dirty="0">
                <a:latin typeface="Arial"/>
                <a:cs typeface="Arial"/>
              </a:rPr>
              <a:t>ize</a:t>
            </a:r>
            <a:r>
              <a:rPr lang="en-US" sz="2400" spc="15" dirty="0">
                <a:latin typeface="Arial"/>
                <a:cs typeface="Arial"/>
              </a:rPr>
              <a:t> </a:t>
            </a:r>
            <a:r>
              <a:rPr lang="en-US" sz="2400" spc="-10" dirty="0">
                <a:latin typeface="Arial"/>
                <a:cs typeface="Arial"/>
              </a:rPr>
              <a:t>and</a:t>
            </a:r>
            <a:r>
              <a:rPr lang="en-US" sz="2400" spc="-5" dirty="0">
                <a:latin typeface="Arial"/>
                <a:cs typeface="Arial"/>
              </a:rPr>
              <a:t> </a:t>
            </a:r>
            <a:r>
              <a:rPr lang="en-US" sz="2400" spc="-30" dirty="0">
                <a:latin typeface="Arial"/>
                <a:cs typeface="Arial"/>
              </a:rPr>
              <a:t>m</a:t>
            </a:r>
            <a:r>
              <a:rPr lang="en-US" sz="2400" spc="-10" dirty="0">
                <a:latin typeface="Arial"/>
                <a:cs typeface="Arial"/>
              </a:rPr>
              <a:t>eet</a:t>
            </a:r>
            <a:r>
              <a:rPr lang="en-US" sz="2400" dirty="0">
                <a:latin typeface="Arial"/>
                <a:cs typeface="Arial"/>
              </a:rPr>
              <a:t> </a:t>
            </a:r>
            <a:r>
              <a:rPr lang="en-US" sz="2400" spc="-10" dirty="0">
                <a:latin typeface="Arial"/>
                <a:cs typeface="Arial"/>
              </a:rPr>
              <a:t>bab</a:t>
            </a:r>
            <a:r>
              <a:rPr lang="en-US" sz="2400" spc="-15" dirty="0">
                <a:latin typeface="Arial"/>
                <a:cs typeface="Arial"/>
              </a:rPr>
              <a:t>i</a:t>
            </a:r>
            <a:r>
              <a:rPr lang="en-US" sz="2400" spc="-10" dirty="0">
                <a:latin typeface="Arial"/>
                <a:cs typeface="Arial"/>
              </a:rPr>
              <a:t>e</a:t>
            </a:r>
            <a:r>
              <a:rPr lang="en-US" sz="2400" spc="-15" dirty="0">
                <a:latin typeface="Arial"/>
                <a:cs typeface="Arial"/>
              </a:rPr>
              <a:t>s</a:t>
            </a:r>
            <a:r>
              <a:rPr lang="en-US" sz="2400" dirty="0">
                <a:latin typeface="Arial"/>
                <a:cs typeface="Arial"/>
              </a:rPr>
              <a:t>  and young children’s </a:t>
            </a:r>
            <a:r>
              <a:rPr lang="en-US" sz="2400" spc="-10" dirty="0">
                <a:latin typeface="Arial"/>
                <a:cs typeface="Arial"/>
              </a:rPr>
              <a:t>needs.</a:t>
            </a:r>
            <a:endParaRPr lang="en-US" sz="24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4065" y="769016"/>
            <a:ext cx="8095869" cy="369332"/>
          </a:xfrm>
        </p:spPr>
        <p:txBody>
          <a:bodyPr/>
          <a:lstStyle/>
          <a:p>
            <a:r>
              <a:rPr lang="en-US" dirty="0" smtClean="0"/>
              <a:t>What can we do?</a:t>
            </a:r>
            <a:endParaRPr lang="en-US" dirty="0"/>
          </a:p>
        </p:txBody>
      </p:sp>
      <p:sp>
        <p:nvSpPr>
          <p:cNvPr id="10" name="Content Placeholder 9"/>
          <p:cNvSpPr>
            <a:spLocks noGrp="1"/>
          </p:cNvSpPr>
          <p:nvPr>
            <p:ph sz="half" idx="3"/>
          </p:nvPr>
        </p:nvSpPr>
        <p:spPr>
          <a:xfrm>
            <a:off x="4724400" y="2057400"/>
            <a:ext cx="3977640" cy="1600438"/>
          </a:xfrm>
        </p:spPr>
        <p:txBody>
          <a:bodyPr/>
          <a:lstStyle/>
          <a:p>
            <a:pPr algn="ctr">
              <a:spcBef>
                <a:spcPts val="1200"/>
              </a:spcBef>
              <a:spcAft>
                <a:spcPts val="1200"/>
              </a:spcAft>
            </a:pPr>
            <a:r>
              <a:rPr lang="en-US" sz="2600" dirty="0" smtClean="0"/>
              <a:t>Build bridges and break down silos that create barriers for professionals and parents.</a:t>
            </a:r>
            <a:endParaRPr lang="en-US" sz="2600" dirty="0"/>
          </a:p>
        </p:txBody>
      </p:sp>
      <p:sp>
        <p:nvSpPr>
          <p:cNvPr id="7"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5" dirty="0">
                <a:hlinkClick r:id="rId2"/>
              </a:rPr>
              <a:t>w</a:t>
            </a:r>
            <a:r>
              <a:rPr spc="-10" dirty="0">
                <a:hlinkClick r:id="rId2"/>
              </a:rPr>
              <a:t>ww.</a:t>
            </a:r>
            <a:r>
              <a:rPr dirty="0">
                <a:hlinkClick r:id="rId2"/>
              </a:rPr>
              <a:t>z</a:t>
            </a:r>
            <a:r>
              <a:rPr spc="-5" dirty="0">
                <a:hlinkClick r:id="rId2"/>
              </a:rPr>
              <a:t>e</a:t>
            </a:r>
            <a:r>
              <a:rPr dirty="0">
                <a:hlinkClick r:id="rId2"/>
              </a:rPr>
              <a:t>r</a:t>
            </a:r>
            <a:r>
              <a:rPr spc="-5" dirty="0">
                <a:hlinkClick r:id="rId2"/>
              </a:rPr>
              <a:t>o</a:t>
            </a:r>
            <a:r>
              <a:rPr spc="-10" dirty="0">
                <a:hlinkClick r:id="rId2"/>
              </a:rPr>
              <a:t>t</a:t>
            </a:r>
            <a:r>
              <a:rPr spc="-5" dirty="0">
                <a:hlinkClick r:id="rId2"/>
              </a:rPr>
              <a:t>o</a:t>
            </a:r>
            <a:r>
              <a:rPr dirty="0">
                <a:hlinkClick r:id="rId2"/>
              </a:rPr>
              <a:t>t</a:t>
            </a:r>
            <a:r>
              <a:rPr spc="-5" dirty="0">
                <a:hlinkClick r:id="rId2"/>
              </a:rPr>
              <a:t>h</a:t>
            </a:r>
            <a:r>
              <a:rPr spc="-10" dirty="0">
                <a:hlinkClick r:id="rId2"/>
              </a:rPr>
              <a:t>r</a:t>
            </a:r>
            <a:r>
              <a:rPr spc="-5" dirty="0">
                <a:hlinkClick r:id="rId2"/>
              </a:rPr>
              <a:t>ee</a:t>
            </a:r>
            <a:r>
              <a:rPr spc="-10" dirty="0">
                <a:hlinkClick r:id="rId2"/>
              </a:rPr>
              <a:t>.</a:t>
            </a:r>
            <a:r>
              <a:rPr spc="-5" dirty="0">
                <a:hlinkClick r:id="rId2"/>
              </a:rPr>
              <a:t>o</a:t>
            </a:r>
            <a:r>
              <a:rPr dirty="0">
                <a:hlinkClick r:id="rId2"/>
              </a:rPr>
              <a:t>rg</a:t>
            </a:r>
          </a:p>
        </p:txBody>
      </p:sp>
      <p:sp>
        <p:nvSpPr>
          <p:cNvPr id="8" name="object 3"/>
          <p:cNvSpPr txBox="1"/>
          <p:nvPr/>
        </p:nvSpPr>
        <p:spPr>
          <a:xfrm>
            <a:off x="3281781" y="6602540"/>
            <a:ext cx="2568575" cy="127635"/>
          </a:xfrm>
          <a:prstGeom prst="rect">
            <a:avLst/>
          </a:prstGeom>
        </p:spPr>
        <p:txBody>
          <a:bodyPr vert="horz" wrap="square" lIns="0" tIns="0" rIns="0" bIns="0" rtlCol="0">
            <a:spAutoFit/>
          </a:bodyPr>
          <a:lstStyle/>
          <a:p>
            <a:pPr marL="12700">
              <a:lnSpc>
                <a:spcPct val="100000"/>
              </a:lnSpc>
            </a:pPr>
            <a:r>
              <a:rPr sz="800" spc="-5" dirty="0">
                <a:latin typeface="Arial"/>
                <a:cs typeface="Arial"/>
              </a:rPr>
              <a:t>Copyrigh</a:t>
            </a:r>
            <a:r>
              <a:rPr sz="800" dirty="0">
                <a:latin typeface="Arial"/>
                <a:cs typeface="Arial"/>
              </a:rPr>
              <a:t>t</a:t>
            </a:r>
            <a:r>
              <a:rPr sz="800" spc="20" dirty="0">
                <a:latin typeface="Arial"/>
                <a:cs typeface="Arial"/>
              </a:rPr>
              <a:t> </a:t>
            </a:r>
            <a:r>
              <a:rPr sz="800" dirty="0">
                <a:latin typeface="Arial"/>
                <a:cs typeface="Arial"/>
              </a:rPr>
              <a:t>© </a:t>
            </a:r>
            <a:r>
              <a:rPr sz="800" spc="-5" dirty="0" smtClean="0">
                <a:latin typeface="Arial"/>
                <a:cs typeface="Arial"/>
              </a:rPr>
              <a:t>201</a:t>
            </a:r>
            <a:r>
              <a:rPr lang="en-US" sz="800" dirty="0" smtClean="0">
                <a:latin typeface="Arial"/>
                <a:cs typeface="Arial"/>
              </a:rPr>
              <a:t>5 </a:t>
            </a:r>
            <a:r>
              <a:rPr sz="800" spc="-5" dirty="0" smtClean="0">
                <a:latin typeface="Arial"/>
                <a:cs typeface="Arial"/>
              </a:rPr>
              <a:t>ZER</a:t>
            </a:r>
            <a:r>
              <a:rPr sz="800" dirty="0" smtClean="0">
                <a:latin typeface="Arial"/>
                <a:cs typeface="Arial"/>
              </a:rPr>
              <a:t>O</a:t>
            </a:r>
            <a:r>
              <a:rPr sz="800" spc="-10" dirty="0" smtClean="0">
                <a:latin typeface="Arial"/>
                <a:cs typeface="Arial"/>
              </a:rPr>
              <a:t> </a:t>
            </a:r>
            <a:r>
              <a:rPr sz="800" spc="-5" dirty="0">
                <a:latin typeface="Arial"/>
                <a:cs typeface="Arial"/>
              </a:rPr>
              <a:t>T</a:t>
            </a:r>
            <a:r>
              <a:rPr sz="800" dirty="0">
                <a:latin typeface="Arial"/>
                <a:cs typeface="Arial"/>
              </a:rPr>
              <a:t>O</a:t>
            </a:r>
            <a:r>
              <a:rPr sz="800" spc="-10" dirty="0">
                <a:latin typeface="Arial"/>
                <a:cs typeface="Arial"/>
              </a:rPr>
              <a:t> </a:t>
            </a:r>
            <a:r>
              <a:rPr sz="800" spc="-5" dirty="0">
                <a:latin typeface="Arial"/>
                <a:cs typeface="Arial"/>
              </a:rPr>
              <a:t>THREE</a:t>
            </a:r>
            <a:r>
              <a:rPr sz="800" dirty="0">
                <a:latin typeface="Arial"/>
                <a:cs typeface="Arial"/>
              </a:rPr>
              <a:t>.</a:t>
            </a:r>
            <a:r>
              <a:rPr sz="800" spc="-5" dirty="0">
                <a:latin typeface="Arial"/>
                <a:cs typeface="Arial"/>
              </a:rPr>
              <a:t> Al</a:t>
            </a:r>
            <a:r>
              <a:rPr sz="800" dirty="0">
                <a:latin typeface="Arial"/>
                <a:cs typeface="Arial"/>
              </a:rPr>
              <a:t>l</a:t>
            </a:r>
            <a:r>
              <a:rPr sz="800" spc="-5" dirty="0">
                <a:latin typeface="Arial"/>
                <a:cs typeface="Arial"/>
              </a:rPr>
              <a:t> right</a:t>
            </a:r>
            <a:r>
              <a:rPr sz="800" dirty="0">
                <a:latin typeface="Arial"/>
                <a:cs typeface="Arial"/>
              </a:rPr>
              <a:t>s </a:t>
            </a:r>
            <a:r>
              <a:rPr sz="800" spc="-5" dirty="0">
                <a:latin typeface="Arial"/>
                <a:cs typeface="Arial"/>
              </a:rPr>
              <a:t>reserved.</a:t>
            </a:r>
            <a:endParaRPr sz="800" dirty="0">
              <a:latin typeface="Arial"/>
              <a:cs typeface="Arial"/>
            </a:endParaRPr>
          </a:p>
        </p:txBody>
      </p:sp>
      <p:pic>
        <p:nvPicPr>
          <p:cNvPr id="11" name="Picture 2" descr="C:\Users\NDKuria\AppData\Local\Microsoft\Windows\Temporary Internet Files\Content.IE5\S5BBQIVQ\MP900398749[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7146" y="2286000"/>
            <a:ext cx="3501454" cy="25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Sector Approach</a:t>
            </a:r>
            <a:endParaRPr lang="en-US" dirty="0"/>
          </a:p>
        </p:txBody>
      </p:sp>
      <p:sp>
        <p:nvSpPr>
          <p:cNvPr id="5" name="Text Placeholder 4"/>
          <p:cNvSpPr>
            <a:spLocks noGrp="1"/>
          </p:cNvSpPr>
          <p:nvPr>
            <p:ph type="body" idx="1"/>
          </p:nvPr>
        </p:nvSpPr>
        <p:spPr>
          <a:xfrm>
            <a:off x="832935" y="1524000"/>
            <a:ext cx="7466266" cy="4370427"/>
          </a:xfrm>
        </p:spPr>
        <p:txBody>
          <a:bodyPr/>
          <a:lstStyle/>
          <a:p>
            <a:pPr marL="342900" indent="-342900">
              <a:spcBef>
                <a:spcPts val="1200"/>
              </a:spcBef>
              <a:spcAft>
                <a:spcPts val="1200"/>
              </a:spcAft>
              <a:buFont typeface="Arial" panose="020B0604020202020204" pitchFamily="34" charset="0"/>
              <a:buChar char="•"/>
            </a:pPr>
            <a:r>
              <a:rPr lang="en-US" sz="2800" dirty="0" smtClean="0"/>
              <a:t>Allows professionals to develop a multi-dimensional view of children and families</a:t>
            </a:r>
          </a:p>
          <a:p>
            <a:pPr marL="342900" indent="-342900">
              <a:spcBef>
                <a:spcPts val="1200"/>
              </a:spcBef>
              <a:spcAft>
                <a:spcPts val="1200"/>
              </a:spcAft>
              <a:buFont typeface="Arial" panose="020B0604020202020204" pitchFamily="34" charset="0"/>
              <a:buChar char="•"/>
            </a:pPr>
            <a:r>
              <a:rPr lang="en-US" sz="2800" dirty="0" smtClean="0"/>
              <a:t>Provides opportunities to engage in effective services</a:t>
            </a:r>
          </a:p>
          <a:p>
            <a:pPr marL="342900" indent="-342900">
              <a:spcBef>
                <a:spcPts val="1200"/>
              </a:spcBef>
              <a:spcAft>
                <a:spcPts val="1200"/>
              </a:spcAft>
              <a:buFont typeface="Arial" panose="020B0604020202020204" pitchFamily="34" charset="0"/>
              <a:buChar char="•"/>
            </a:pPr>
            <a:r>
              <a:rPr lang="en-US" sz="2800" dirty="0" smtClean="0"/>
              <a:t>Builds powerful partnerships between professionals and with parents</a:t>
            </a:r>
          </a:p>
          <a:p>
            <a:pPr marL="342900" indent="-342900">
              <a:spcBef>
                <a:spcPts val="1200"/>
              </a:spcBef>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Enhances collaboration </a:t>
            </a:r>
            <a:r>
              <a:rPr lang="en-US" sz="2800" dirty="0">
                <a:latin typeface="Arial" panose="020B0604020202020204" pitchFamily="34" charset="0"/>
                <a:cs typeface="Arial" panose="020B0604020202020204" pitchFamily="34" charset="0"/>
              </a:rPr>
              <a:t>strengthen families and promote child well-being</a:t>
            </a:r>
            <a:endParaRPr lang="en-US" sz="2800" dirty="0"/>
          </a:p>
        </p:txBody>
      </p:sp>
      <p:sp>
        <p:nvSpPr>
          <p:cNvPr id="6" name="object 3"/>
          <p:cNvSpPr txBox="1"/>
          <p:nvPr/>
        </p:nvSpPr>
        <p:spPr>
          <a:xfrm>
            <a:off x="3281781" y="6602540"/>
            <a:ext cx="2568575" cy="127635"/>
          </a:xfrm>
          <a:prstGeom prst="rect">
            <a:avLst/>
          </a:prstGeom>
        </p:spPr>
        <p:txBody>
          <a:bodyPr vert="horz" wrap="square" lIns="0" tIns="0" rIns="0" bIns="0" rtlCol="0">
            <a:spAutoFit/>
          </a:bodyPr>
          <a:lstStyle/>
          <a:p>
            <a:pPr marL="12700">
              <a:lnSpc>
                <a:spcPct val="100000"/>
              </a:lnSpc>
            </a:pPr>
            <a:r>
              <a:rPr sz="800" spc="-5" dirty="0">
                <a:latin typeface="Arial"/>
                <a:cs typeface="Arial"/>
              </a:rPr>
              <a:t>Copyrigh</a:t>
            </a:r>
            <a:r>
              <a:rPr sz="800" dirty="0">
                <a:latin typeface="Arial"/>
                <a:cs typeface="Arial"/>
              </a:rPr>
              <a:t>t</a:t>
            </a:r>
            <a:r>
              <a:rPr sz="800" spc="20" dirty="0">
                <a:latin typeface="Arial"/>
                <a:cs typeface="Arial"/>
              </a:rPr>
              <a:t> </a:t>
            </a:r>
            <a:r>
              <a:rPr sz="800" dirty="0">
                <a:latin typeface="Arial"/>
                <a:cs typeface="Arial"/>
              </a:rPr>
              <a:t>© </a:t>
            </a:r>
            <a:r>
              <a:rPr sz="800" spc="-5" dirty="0" smtClean="0">
                <a:latin typeface="Arial"/>
                <a:cs typeface="Arial"/>
              </a:rPr>
              <a:t>201</a:t>
            </a:r>
            <a:r>
              <a:rPr lang="en-US" sz="800" dirty="0" smtClean="0">
                <a:latin typeface="Arial"/>
                <a:cs typeface="Arial"/>
              </a:rPr>
              <a:t>5 </a:t>
            </a:r>
            <a:r>
              <a:rPr sz="800" spc="-5" dirty="0" smtClean="0">
                <a:latin typeface="Arial"/>
                <a:cs typeface="Arial"/>
              </a:rPr>
              <a:t>ZER</a:t>
            </a:r>
            <a:r>
              <a:rPr sz="800" dirty="0" smtClean="0">
                <a:latin typeface="Arial"/>
                <a:cs typeface="Arial"/>
              </a:rPr>
              <a:t>O</a:t>
            </a:r>
            <a:r>
              <a:rPr sz="800" spc="-10" dirty="0" smtClean="0">
                <a:latin typeface="Arial"/>
                <a:cs typeface="Arial"/>
              </a:rPr>
              <a:t> </a:t>
            </a:r>
            <a:r>
              <a:rPr sz="800" spc="-5" dirty="0">
                <a:latin typeface="Arial"/>
                <a:cs typeface="Arial"/>
              </a:rPr>
              <a:t>T</a:t>
            </a:r>
            <a:r>
              <a:rPr sz="800" dirty="0">
                <a:latin typeface="Arial"/>
                <a:cs typeface="Arial"/>
              </a:rPr>
              <a:t>O</a:t>
            </a:r>
            <a:r>
              <a:rPr sz="800" spc="-10" dirty="0">
                <a:latin typeface="Arial"/>
                <a:cs typeface="Arial"/>
              </a:rPr>
              <a:t> </a:t>
            </a:r>
            <a:r>
              <a:rPr sz="800" spc="-5" dirty="0">
                <a:latin typeface="Arial"/>
                <a:cs typeface="Arial"/>
              </a:rPr>
              <a:t>THREE</a:t>
            </a:r>
            <a:r>
              <a:rPr sz="800" dirty="0">
                <a:latin typeface="Arial"/>
                <a:cs typeface="Arial"/>
              </a:rPr>
              <a:t>.</a:t>
            </a:r>
            <a:r>
              <a:rPr sz="800" spc="-5" dirty="0">
                <a:latin typeface="Arial"/>
                <a:cs typeface="Arial"/>
              </a:rPr>
              <a:t> Al</a:t>
            </a:r>
            <a:r>
              <a:rPr sz="800" dirty="0">
                <a:latin typeface="Arial"/>
                <a:cs typeface="Arial"/>
              </a:rPr>
              <a:t>l</a:t>
            </a:r>
            <a:r>
              <a:rPr sz="800" spc="-5" dirty="0">
                <a:latin typeface="Arial"/>
                <a:cs typeface="Arial"/>
              </a:rPr>
              <a:t> right</a:t>
            </a:r>
            <a:r>
              <a:rPr sz="800" dirty="0">
                <a:latin typeface="Arial"/>
                <a:cs typeface="Arial"/>
              </a:rPr>
              <a:t>s </a:t>
            </a:r>
            <a:r>
              <a:rPr sz="800" spc="-5" dirty="0">
                <a:latin typeface="Arial"/>
                <a:cs typeface="Arial"/>
              </a:rPr>
              <a:t>reserved.</a:t>
            </a:r>
            <a:endParaRPr sz="800" dirty="0">
              <a:latin typeface="Arial"/>
              <a:cs typeface="Arial"/>
            </a:endParaRPr>
          </a:p>
        </p:txBody>
      </p:sp>
      <p:sp>
        <p:nvSpPr>
          <p:cNvPr id="7"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2"/>
              </a:rPr>
              <a:t>w</a:t>
            </a:r>
            <a:r>
              <a:rPr spc="-10" dirty="0">
                <a:hlinkClick r:id="rId2"/>
              </a:rPr>
              <a:t>ww.</a:t>
            </a:r>
            <a:r>
              <a:rPr dirty="0">
                <a:hlinkClick r:id="rId2"/>
              </a:rPr>
              <a:t>z</a:t>
            </a:r>
            <a:r>
              <a:rPr spc="-5" dirty="0">
                <a:hlinkClick r:id="rId2"/>
              </a:rPr>
              <a:t>e</a:t>
            </a:r>
            <a:r>
              <a:rPr dirty="0">
                <a:hlinkClick r:id="rId2"/>
              </a:rPr>
              <a:t>r</a:t>
            </a:r>
            <a:r>
              <a:rPr spc="-5" dirty="0">
                <a:hlinkClick r:id="rId2"/>
              </a:rPr>
              <a:t>o</a:t>
            </a:r>
            <a:r>
              <a:rPr spc="-10" dirty="0">
                <a:hlinkClick r:id="rId2"/>
              </a:rPr>
              <a:t>t</a:t>
            </a:r>
            <a:r>
              <a:rPr spc="-5" dirty="0">
                <a:hlinkClick r:id="rId2"/>
              </a:rPr>
              <a:t>o</a:t>
            </a:r>
            <a:r>
              <a:rPr dirty="0">
                <a:hlinkClick r:id="rId2"/>
              </a:rPr>
              <a:t>t</a:t>
            </a:r>
            <a:r>
              <a:rPr spc="-5" dirty="0">
                <a:hlinkClick r:id="rId2"/>
              </a:rPr>
              <a:t>h</a:t>
            </a:r>
            <a:r>
              <a:rPr spc="-10" dirty="0">
                <a:hlinkClick r:id="rId2"/>
              </a:rPr>
              <a:t>r</a:t>
            </a:r>
            <a:r>
              <a:rPr spc="-5" dirty="0">
                <a:hlinkClick r:id="rId2"/>
              </a:rPr>
              <a:t>ee</a:t>
            </a:r>
            <a:r>
              <a:rPr spc="-10" dirty="0">
                <a:hlinkClick r:id="rId2"/>
              </a:rPr>
              <a:t>.</a:t>
            </a:r>
            <a:r>
              <a:rPr spc="-5" dirty="0">
                <a:hlinkClick r:id="rId2"/>
              </a:rPr>
              <a:t>o</a:t>
            </a:r>
            <a:r>
              <a:rPr dirty="0">
                <a:hlinkClick r:id="rId2"/>
              </a:rPr>
              <a:t>rg</a:t>
            </a:r>
          </a:p>
        </p:txBody>
      </p:sp>
    </p:spTree>
    <p:extLst>
      <p:ext uri="{BB962C8B-B14F-4D97-AF65-F5344CB8AC3E}">
        <p14:creationId xmlns:p14="http://schemas.microsoft.com/office/powerpoint/2010/main" val="32265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4065" y="769016"/>
            <a:ext cx="8095869" cy="369332"/>
          </a:xfrm>
        </p:spPr>
        <p:txBody>
          <a:bodyPr/>
          <a:lstStyle/>
          <a:p>
            <a:r>
              <a:rPr lang="en-US" dirty="0" smtClean="0"/>
              <a:t>Collaboration</a:t>
            </a:r>
            <a:endParaRPr lang="en-US" dirty="0"/>
          </a:p>
        </p:txBody>
      </p:sp>
      <p:sp>
        <p:nvSpPr>
          <p:cNvPr id="6" name="Text Placeholder 5"/>
          <p:cNvSpPr>
            <a:spLocks noGrp="1"/>
          </p:cNvSpPr>
          <p:nvPr>
            <p:ph type="body" idx="1"/>
          </p:nvPr>
        </p:nvSpPr>
        <p:spPr>
          <a:xfrm>
            <a:off x="838866" y="1852136"/>
            <a:ext cx="7466266" cy="738664"/>
          </a:xfrm>
        </p:spPr>
        <p:txBody>
          <a:bodyPr/>
          <a:lstStyle/>
          <a:p>
            <a:pPr algn="ctr"/>
            <a:r>
              <a:rPr lang="en-US" b="1" dirty="0" smtClean="0"/>
              <a:t>Collaboration is a key component of cross-sector work.</a:t>
            </a:r>
            <a:endParaRPr lang="en-US" b="1" dirty="0"/>
          </a:p>
        </p:txBody>
      </p:sp>
      <p:sp>
        <p:nvSpPr>
          <p:cNvPr id="7" name="object 3"/>
          <p:cNvSpPr txBox="1"/>
          <p:nvPr/>
        </p:nvSpPr>
        <p:spPr>
          <a:xfrm>
            <a:off x="3281781" y="6602540"/>
            <a:ext cx="2568575" cy="127635"/>
          </a:xfrm>
          <a:prstGeom prst="rect">
            <a:avLst/>
          </a:prstGeom>
        </p:spPr>
        <p:txBody>
          <a:bodyPr vert="horz" wrap="square" lIns="0" tIns="0" rIns="0" bIns="0" rtlCol="0">
            <a:spAutoFit/>
          </a:bodyPr>
          <a:lstStyle/>
          <a:p>
            <a:pPr marL="12700">
              <a:lnSpc>
                <a:spcPct val="100000"/>
              </a:lnSpc>
            </a:pPr>
            <a:r>
              <a:rPr sz="800" spc="-5" dirty="0">
                <a:latin typeface="Arial"/>
                <a:cs typeface="Arial"/>
              </a:rPr>
              <a:t>Copyrigh</a:t>
            </a:r>
            <a:r>
              <a:rPr sz="800" dirty="0">
                <a:latin typeface="Arial"/>
                <a:cs typeface="Arial"/>
              </a:rPr>
              <a:t>t</a:t>
            </a:r>
            <a:r>
              <a:rPr sz="800" spc="20" dirty="0">
                <a:latin typeface="Arial"/>
                <a:cs typeface="Arial"/>
              </a:rPr>
              <a:t> </a:t>
            </a:r>
            <a:r>
              <a:rPr sz="800" dirty="0">
                <a:latin typeface="Arial"/>
                <a:cs typeface="Arial"/>
              </a:rPr>
              <a:t>© </a:t>
            </a:r>
            <a:r>
              <a:rPr sz="800" spc="-5" dirty="0" smtClean="0">
                <a:latin typeface="Arial"/>
                <a:cs typeface="Arial"/>
              </a:rPr>
              <a:t>201</a:t>
            </a:r>
            <a:r>
              <a:rPr lang="en-US" sz="800" dirty="0" smtClean="0">
                <a:latin typeface="Arial"/>
                <a:cs typeface="Arial"/>
              </a:rPr>
              <a:t>5 </a:t>
            </a:r>
            <a:r>
              <a:rPr sz="800" spc="-5" dirty="0" smtClean="0">
                <a:latin typeface="Arial"/>
                <a:cs typeface="Arial"/>
              </a:rPr>
              <a:t>ZER</a:t>
            </a:r>
            <a:r>
              <a:rPr sz="800" dirty="0" smtClean="0">
                <a:latin typeface="Arial"/>
                <a:cs typeface="Arial"/>
              </a:rPr>
              <a:t>O</a:t>
            </a:r>
            <a:r>
              <a:rPr sz="800" spc="-10" dirty="0" smtClean="0">
                <a:latin typeface="Arial"/>
                <a:cs typeface="Arial"/>
              </a:rPr>
              <a:t> </a:t>
            </a:r>
            <a:r>
              <a:rPr sz="800" spc="-5" dirty="0">
                <a:latin typeface="Arial"/>
                <a:cs typeface="Arial"/>
              </a:rPr>
              <a:t>T</a:t>
            </a:r>
            <a:r>
              <a:rPr sz="800" dirty="0">
                <a:latin typeface="Arial"/>
                <a:cs typeface="Arial"/>
              </a:rPr>
              <a:t>O</a:t>
            </a:r>
            <a:r>
              <a:rPr sz="800" spc="-10" dirty="0">
                <a:latin typeface="Arial"/>
                <a:cs typeface="Arial"/>
              </a:rPr>
              <a:t> </a:t>
            </a:r>
            <a:r>
              <a:rPr sz="800" spc="-5" dirty="0">
                <a:latin typeface="Arial"/>
                <a:cs typeface="Arial"/>
              </a:rPr>
              <a:t>THREE</a:t>
            </a:r>
            <a:r>
              <a:rPr sz="800" dirty="0">
                <a:latin typeface="Arial"/>
                <a:cs typeface="Arial"/>
              </a:rPr>
              <a:t>.</a:t>
            </a:r>
            <a:r>
              <a:rPr sz="800" spc="-5" dirty="0">
                <a:latin typeface="Arial"/>
                <a:cs typeface="Arial"/>
              </a:rPr>
              <a:t> Al</a:t>
            </a:r>
            <a:r>
              <a:rPr sz="800" dirty="0">
                <a:latin typeface="Arial"/>
                <a:cs typeface="Arial"/>
              </a:rPr>
              <a:t>l</a:t>
            </a:r>
            <a:r>
              <a:rPr sz="800" spc="-5" dirty="0">
                <a:latin typeface="Arial"/>
                <a:cs typeface="Arial"/>
              </a:rPr>
              <a:t> right</a:t>
            </a:r>
            <a:r>
              <a:rPr sz="800" dirty="0">
                <a:latin typeface="Arial"/>
                <a:cs typeface="Arial"/>
              </a:rPr>
              <a:t>s </a:t>
            </a:r>
            <a:r>
              <a:rPr sz="800" spc="-5" dirty="0">
                <a:latin typeface="Arial"/>
                <a:cs typeface="Arial"/>
              </a:rPr>
              <a:t>reserved.</a:t>
            </a:r>
            <a:endParaRPr sz="800" dirty="0">
              <a:latin typeface="Arial"/>
              <a:cs typeface="Arial"/>
            </a:endParaRPr>
          </a:p>
        </p:txBody>
      </p:sp>
      <p:sp>
        <p:nvSpPr>
          <p:cNvPr id="8"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2"/>
              </a:rPr>
              <a:t>w</a:t>
            </a:r>
            <a:r>
              <a:rPr spc="-10" dirty="0">
                <a:hlinkClick r:id="rId2"/>
              </a:rPr>
              <a:t>ww.</a:t>
            </a:r>
            <a:r>
              <a:rPr dirty="0">
                <a:hlinkClick r:id="rId2"/>
              </a:rPr>
              <a:t>z</a:t>
            </a:r>
            <a:r>
              <a:rPr spc="-5" dirty="0">
                <a:hlinkClick r:id="rId2"/>
              </a:rPr>
              <a:t>e</a:t>
            </a:r>
            <a:r>
              <a:rPr dirty="0">
                <a:hlinkClick r:id="rId2"/>
              </a:rPr>
              <a:t>r</a:t>
            </a:r>
            <a:r>
              <a:rPr spc="-5" dirty="0">
                <a:hlinkClick r:id="rId2"/>
              </a:rPr>
              <a:t>o</a:t>
            </a:r>
            <a:r>
              <a:rPr spc="-10" dirty="0">
                <a:hlinkClick r:id="rId2"/>
              </a:rPr>
              <a:t>t</a:t>
            </a:r>
            <a:r>
              <a:rPr spc="-5" dirty="0">
                <a:hlinkClick r:id="rId2"/>
              </a:rPr>
              <a:t>o</a:t>
            </a:r>
            <a:r>
              <a:rPr dirty="0">
                <a:hlinkClick r:id="rId2"/>
              </a:rPr>
              <a:t>t</a:t>
            </a:r>
            <a:r>
              <a:rPr spc="-5" dirty="0">
                <a:hlinkClick r:id="rId2"/>
              </a:rPr>
              <a:t>h</a:t>
            </a:r>
            <a:r>
              <a:rPr spc="-10" dirty="0">
                <a:hlinkClick r:id="rId2"/>
              </a:rPr>
              <a:t>r</a:t>
            </a:r>
            <a:r>
              <a:rPr spc="-5" dirty="0">
                <a:hlinkClick r:id="rId2"/>
              </a:rPr>
              <a:t>ee</a:t>
            </a:r>
            <a:r>
              <a:rPr spc="-10" dirty="0">
                <a:hlinkClick r:id="rId2"/>
              </a:rPr>
              <a:t>.</a:t>
            </a:r>
            <a:r>
              <a:rPr spc="-5" dirty="0">
                <a:hlinkClick r:id="rId2"/>
              </a:rPr>
              <a:t>o</a:t>
            </a:r>
            <a:r>
              <a:rPr dirty="0">
                <a:hlinkClick r:id="rId2"/>
              </a:rPr>
              <a:t>rg</a:t>
            </a:r>
          </a:p>
        </p:txBody>
      </p:sp>
      <p:sp>
        <p:nvSpPr>
          <p:cNvPr id="9" name="TextBox 8"/>
          <p:cNvSpPr txBox="1"/>
          <p:nvPr/>
        </p:nvSpPr>
        <p:spPr>
          <a:xfrm>
            <a:off x="1295400" y="3124200"/>
            <a:ext cx="6477000" cy="187743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Involves sharing resources</a:t>
            </a:r>
          </a:p>
          <a:p>
            <a:pPr marL="285750" indent="-28575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Occurs among multidisciplinary professionals</a:t>
            </a:r>
          </a:p>
          <a:p>
            <a:pPr marL="285750" indent="-28575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Occurs between professionals and parents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88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133600"/>
            <a:ext cx="6096000" cy="3048000"/>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t>Recognize the powerful impact of relationships on relationships.</a:t>
            </a:r>
            <a:endParaRPr lang="en-US" sz="4000" dirty="0"/>
          </a:p>
        </p:txBody>
      </p:sp>
      <p:sp>
        <p:nvSpPr>
          <p:cNvPr id="6" name="object 7"/>
          <p:cNvSpPr txBox="1">
            <a:spLocks noGrp="1"/>
          </p:cNvSpPr>
          <p:nvPr>
            <p:ph type="ftr" sz="quarter" idx="5"/>
          </p:nvPr>
        </p:nvSpPr>
        <p:spPr>
          <a:xfrm>
            <a:off x="3281786" y="6602540"/>
            <a:ext cx="2575560" cy="127634"/>
          </a:xfrm>
          <a:prstGeom prst="rect">
            <a:avLst/>
          </a:prstGeom>
        </p:spPr>
        <p:txBody>
          <a:bodyPr vert="horz" wrap="square" lIns="0" tIns="0" rIns="0" bIns="0" rtlCol="0">
            <a:spAutoFit/>
          </a:bodyPr>
          <a:lstStyle/>
          <a:p>
            <a:pPr marL="12700">
              <a:lnSpc>
                <a:spcPct val="100000"/>
              </a:lnSpc>
            </a:pPr>
            <a:r>
              <a:rPr spc="-5" dirty="0"/>
              <a:t>Cop</a:t>
            </a:r>
            <a:r>
              <a:rPr spc="-10" dirty="0"/>
              <a:t>y</a:t>
            </a:r>
            <a:r>
              <a:rPr spc="-5" dirty="0"/>
              <a:t>r</a:t>
            </a:r>
            <a:r>
              <a:rPr dirty="0"/>
              <a:t>i</a:t>
            </a:r>
            <a:r>
              <a:rPr spc="-5" dirty="0"/>
              <a:t>gh</a:t>
            </a:r>
            <a:r>
              <a:rPr dirty="0"/>
              <a:t>t</a:t>
            </a:r>
            <a:r>
              <a:rPr spc="20" dirty="0"/>
              <a:t> </a:t>
            </a:r>
            <a:r>
              <a:rPr dirty="0"/>
              <a:t>© </a:t>
            </a:r>
            <a:r>
              <a:rPr spc="-5" dirty="0" smtClean="0"/>
              <a:t>201</a:t>
            </a:r>
            <a:r>
              <a:rPr lang="en-US" dirty="0"/>
              <a:t>5</a:t>
            </a:r>
            <a:r>
              <a:rPr spc="25" dirty="0" smtClean="0"/>
              <a:t> </a:t>
            </a:r>
            <a:r>
              <a:rPr dirty="0"/>
              <a:t>ZE</a:t>
            </a:r>
            <a:r>
              <a:rPr spc="-5" dirty="0"/>
              <a:t>R</a:t>
            </a:r>
            <a:r>
              <a:rPr dirty="0"/>
              <a:t>O</a:t>
            </a:r>
            <a:r>
              <a:rPr spc="-10" dirty="0"/>
              <a:t> </a:t>
            </a:r>
            <a:r>
              <a:rPr dirty="0"/>
              <a:t>TO</a:t>
            </a:r>
            <a:r>
              <a:rPr spc="-10" dirty="0"/>
              <a:t> </a:t>
            </a:r>
            <a:r>
              <a:rPr dirty="0"/>
              <a:t>T</a:t>
            </a:r>
            <a:r>
              <a:rPr spc="-5" dirty="0"/>
              <a:t>HR</a:t>
            </a:r>
            <a:r>
              <a:rPr dirty="0"/>
              <a:t>EE.</a:t>
            </a:r>
            <a:r>
              <a:rPr spc="-5" dirty="0"/>
              <a:t> </a:t>
            </a:r>
            <a:r>
              <a:rPr dirty="0"/>
              <a:t>All</a:t>
            </a:r>
            <a:r>
              <a:rPr spc="-5" dirty="0"/>
              <a:t> r</a:t>
            </a:r>
            <a:r>
              <a:rPr dirty="0"/>
              <a:t>i</a:t>
            </a:r>
            <a:r>
              <a:rPr spc="-5" dirty="0"/>
              <a:t>gh</a:t>
            </a:r>
            <a:r>
              <a:rPr dirty="0"/>
              <a:t>ts </a:t>
            </a:r>
            <a:r>
              <a:rPr spc="-5" dirty="0"/>
              <a:t>re</a:t>
            </a:r>
            <a:r>
              <a:rPr spc="5" dirty="0"/>
              <a:t>s</a:t>
            </a:r>
            <a:r>
              <a:rPr spc="-5" dirty="0"/>
              <a:t>er</a:t>
            </a:r>
            <a:r>
              <a:rPr spc="-10" dirty="0"/>
              <a:t>v</a:t>
            </a:r>
            <a:r>
              <a:rPr spc="-5" dirty="0"/>
              <a:t>ed.</a:t>
            </a:r>
          </a:p>
        </p:txBody>
      </p:sp>
      <p:sp>
        <p:nvSpPr>
          <p:cNvPr id="7" name="object 6"/>
          <p:cNvSpPr txBox="1">
            <a:spLocks noGrp="1"/>
          </p:cNvSpPr>
          <p:nvPr>
            <p:ph type="dt" sz="half" idx="6"/>
          </p:nvPr>
        </p:nvSpPr>
        <p:spPr>
          <a:xfrm>
            <a:off x="459740" y="6575233"/>
            <a:ext cx="1416050" cy="165734"/>
          </a:xfrm>
          <a:prstGeom prst="rect">
            <a:avLst/>
          </a:prstGeom>
        </p:spPr>
        <p:txBody>
          <a:bodyPr vert="horz" wrap="square" lIns="0" tIns="0" rIns="0" bIns="0" rtlCol="0">
            <a:spAutoFit/>
          </a:bodyPr>
          <a:lstStyle/>
          <a:p>
            <a:pPr marL="12700">
              <a:lnSpc>
                <a:spcPct val="100000"/>
              </a:lnSpc>
            </a:pPr>
            <a:r>
              <a:rPr spc="15" dirty="0">
                <a:hlinkClick r:id="rId2"/>
              </a:rPr>
              <a:t>w</a:t>
            </a:r>
            <a:r>
              <a:rPr spc="-10" dirty="0">
                <a:hlinkClick r:id="rId2"/>
              </a:rPr>
              <a:t>ww.</a:t>
            </a:r>
            <a:r>
              <a:rPr dirty="0">
                <a:hlinkClick r:id="rId2"/>
              </a:rPr>
              <a:t>z</a:t>
            </a:r>
            <a:r>
              <a:rPr spc="-5" dirty="0">
                <a:hlinkClick r:id="rId2"/>
              </a:rPr>
              <a:t>e</a:t>
            </a:r>
            <a:r>
              <a:rPr dirty="0">
                <a:hlinkClick r:id="rId2"/>
              </a:rPr>
              <a:t>r</a:t>
            </a:r>
            <a:r>
              <a:rPr spc="-5" dirty="0">
                <a:hlinkClick r:id="rId2"/>
              </a:rPr>
              <a:t>o</a:t>
            </a:r>
            <a:r>
              <a:rPr spc="-10" dirty="0">
                <a:hlinkClick r:id="rId2"/>
              </a:rPr>
              <a:t>t</a:t>
            </a:r>
            <a:r>
              <a:rPr spc="-5" dirty="0">
                <a:hlinkClick r:id="rId2"/>
              </a:rPr>
              <a:t>o</a:t>
            </a:r>
            <a:r>
              <a:rPr dirty="0">
                <a:hlinkClick r:id="rId2"/>
              </a:rPr>
              <a:t>t</a:t>
            </a:r>
            <a:r>
              <a:rPr spc="-5" dirty="0">
                <a:hlinkClick r:id="rId2"/>
              </a:rPr>
              <a:t>h</a:t>
            </a:r>
            <a:r>
              <a:rPr spc="-10" dirty="0">
                <a:hlinkClick r:id="rId2"/>
              </a:rPr>
              <a:t>r</a:t>
            </a:r>
            <a:r>
              <a:rPr spc="-5" dirty="0">
                <a:hlinkClick r:id="rId2"/>
              </a:rPr>
              <a:t>ee</a:t>
            </a:r>
            <a:r>
              <a:rPr spc="-10" dirty="0">
                <a:hlinkClick r:id="rId2"/>
              </a:rPr>
              <a:t>.</a:t>
            </a:r>
            <a:r>
              <a:rPr spc="-5" dirty="0">
                <a:hlinkClick r:id="rId2"/>
              </a:rPr>
              <a:t>o</a:t>
            </a:r>
            <a:r>
              <a:rPr dirty="0">
                <a:hlinkClick r:id="rId2"/>
              </a:rPr>
              <a:t>rg</a:t>
            </a:r>
          </a:p>
        </p:txBody>
      </p:sp>
    </p:spTree>
    <p:extLst>
      <p:ext uri="{BB962C8B-B14F-4D97-AF65-F5344CB8AC3E}">
        <p14:creationId xmlns:p14="http://schemas.microsoft.com/office/powerpoint/2010/main" val="16616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C8C9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723</Words>
  <Application>Microsoft Office PowerPoint</Application>
  <PresentationFormat>On-screen Show (4:3)</PresentationFormat>
  <Paragraphs>79</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 New Roman</vt:lpstr>
      <vt:lpstr>Office Theme</vt:lpstr>
      <vt:lpstr>PowerPoint Presentation</vt:lpstr>
      <vt:lpstr>About ZERO TO THREE</vt:lpstr>
      <vt:lpstr>Infants and Toddlers</vt:lpstr>
      <vt:lpstr>The Early Years Matter</vt:lpstr>
      <vt:lpstr>Babies Are Small. Their Needs Are Big.</vt:lpstr>
      <vt:lpstr>What can we do?</vt:lpstr>
      <vt:lpstr>Cross Sector Approach</vt:lpstr>
      <vt:lpstr>Collaboration</vt:lpstr>
      <vt:lpstr>PowerPoint Presentation</vt:lpstr>
      <vt:lpstr>PowerPoint Presentation</vt:lpstr>
      <vt:lpstr>Questions?</vt:lpstr>
      <vt:lpstr>Contact Information</vt:lpstr>
      <vt:lpstr>Resources</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Seibel</dc:creator>
  <cp:lastModifiedBy>Fran Biderman</cp:lastModifiedBy>
  <cp:revision>65</cp:revision>
  <dcterms:created xsi:type="dcterms:W3CDTF">2014-06-27T07:02:57Z</dcterms:created>
  <dcterms:modified xsi:type="dcterms:W3CDTF">2015-02-19T22:59:00Z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2014-06-27T00:00:00Z</vt:filetime>
  </property>
  <property fmtid="{D5CDD505-2E9C-101B-9397-08002B2CF9AE}" pid="3" name="LastSaved">
    <vt:filetime>2014-06-27T00:00:00Z</vt:filetime>
  </property>
</Properties>
</file>